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6"/>
  </p:notesMasterIdLst>
  <p:sldIdLst>
    <p:sldId id="256" r:id="rId2"/>
    <p:sldId id="410" r:id="rId3"/>
    <p:sldId id="422" r:id="rId4"/>
    <p:sldId id="383" r:id="rId5"/>
    <p:sldId id="438" r:id="rId6"/>
    <p:sldId id="446" r:id="rId7"/>
    <p:sldId id="390" r:id="rId8"/>
    <p:sldId id="447" r:id="rId9"/>
    <p:sldId id="448" r:id="rId10"/>
    <p:sldId id="391" r:id="rId11"/>
    <p:sldId id="382" r:id="rId12"/>
    <p:sldId id="311" r:id="rId13"/>
    <p:sldId id="407" r:id="rId14"/>
    <p:sldId id="393" r:id="rId15"/>
    <p:sldId id="312" r:id="rId16"/>
    <p:sldId id="395" r:id="rId17"/>
    <p:sldId id="408" r:id="rId18"/>
    <p:sldId id="409" r:id="rId19"/>
    <p:sldId id="313" r:id="rId20"/>
    <p:sldId id="396" r:id="rId21"/>
    <p:sldId id="469" r:id="rId22"/>
    <p:sldId id="470" r:id="rId23"/>
    <p:sldId id="466" r:id="rId24"/>
    <p:sldId id="467" r:id="rId25"/>
  </p:sldIdLst>
  <p:sldSz cx="12192000" cy="6858000"/>
  <p:notesSz cx="6858000" cy="9144000"/>
  <p:embeddedFontLst>
    <p:embeddedFont>
      <p:font typeface="Cambria Math" panose="02040503050406030204" pitchFamily="18" charset="0"/>
      <p:regular r:id="rId27"/>
    </p:embeddedFont>
    <p:embeddedFont>
      <p:font typeface="Roboto Medium" panose="02000000000000000000" pitchFamily="2" charset="0"/>
      <p:regular r:id="rId28"/>
      <p:bold r:id="rId29"/>
      <p:italic r:id="rId30"/>
      <p:boldItalic r:id="rId31"/>
    </p:embeddedFont>
    <p:embeddedFont>
      <p:font typeface="Calibri" panose="020F0502020204030204" pitchFamily="34" charset="0"/>
      <p:regular r:id="rId32"/>
      <p:bold r:id="rId33"/>
      <p:italic r:id="rId34"/>
      <p:boldItalic r:id="rId35"/>
    </p:embeddedFont>
    <p:embeddedFont>
      <p:font typeface="Roboto" panose="02000000000000000000" pitchFamily="2" charset="0"/>
      <p:regular r:id="rId36"/>
      <p:bold r:id="rId37"/>
      <p:italic r:id="rId38"/>
      <p:boldItalic r:id="rId39"/>
    </p:embeddedFont>
    <p:embeddedFont>
      <p:font typeface="Raleway" pitchFamily="2" charset="-52"/>
      <p:regular r:id="rId40"/>
      <p:bold r:id="rId41"/>
      <p:italic r:id="rId42"/>
      <p:boldItalic r:id="rId4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778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10" roundtripDataSignature="AMtx7mj3sTd9pDXQHbOoTcPDxTbIlpDeX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FB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A721B3B-0D66-4FE6-9305-22E177A7C09E}">
  <a:tblStyle styleId="{3A721B3B-0D66-4FE6-9305-22E177A7C09E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822" autoAdjust="0"/>
    <p:restoredTop sz="96730" autoAdjust="0"/>
  </p:normalViewPr>
  <p:slideViewPr>
    <p:cSldViewPr snapToGrid="0">
      <p:cViewPr varScale="1">
        <p:scale>
          <a:sx n="106" d="100"/>
          <a:sy n="106" d="100"/>
        </p:scale>
        <p:origin x="870" y="108"/>
      </p:cViewPr>
      <p:guideLst>
        <p:guide orient="horz" pos="2160"/>
        <p:guide pos="3840"/>
        <p:guide pos="77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font" Target="fonts/font13.fntdata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42" Type="http://schemas.openxmlformats.org/officeDocument/2006/relationships/font" Target="fonts/font16.fntdata"/><Relationship Id="rId11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font" Target="fonts/font14.fntdata"/><Relationship Id="rId110" Type="http://customschemas.google.com/relationships/presentationmetadata" Target="meta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14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3" Type="http://schemas.openxmlformats.org/officeDocument/2006/relationships/font" Target="fonts/font17.fntdata"/><Relationship Id="rId11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font" Target="fonts/font12.fntdata"/><Relationship Id="rId20" Type="http://schemas.openxmlformats.org/officeDocument/2006/relationships/slide" Target="slides/slide19.xml"/><Relationship Id="rId41" Type="http://schemas.openxmlformats.org/officeDocument/2006/relationships/font" Target="fonts/font15.fntdata"/><Relationship Id="rId11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1356a47fe64_0_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6" name="Google Shape;86;g1356a47fe64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21</a:t>
            </a:fld>
            <a:endParaRPr lang="ru-RU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395421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lang="ru-RU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258098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lang="ru-RU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143906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3e6e8c9f0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5" name="Google Shape;105;g13e6e8c9f0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733440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>
          <a:extLst>
            <a:ext uri="{FF2B5EF4-FFF2-40B4-BE49-F238E27FC236}">
              <a16:creationId xmlns:a16="http://schemas.microsoft.com/office/drawing/2014/main" id="{011012FA-08FA-2FC8-05CD-D718526534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3e6e8c9f0c_0_0:notes">
            <a:extLst>
              <a:ext uri="{FF2B5EF4-FFF2-40B4-BE49-F238E27FC236}">
                <a16:creationId xmlns:a16="http://schemas.microsoft.com/office/drawing/2014/main" id="{EA7E7342-4D51-7391-BBEB-E77C88C302E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5" name="Google Shape;105;g13e6e8c9f0c_0_0:notes">
            <a:extLst>
              <a:ext uri="{FF2B5EF4-FFF2-40B4-BE49-F238E27FC236}">
                <a16:creationId xmlns:a16="http://schemas.microsoft.com/office/drawing/2014/main" id="{5ED1458D-AD69-68BD-2606-21E14F2FA3F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338554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3e6e8c9f0c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" name="Google Shape;115;g13e6e8c9f0c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88708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>
          <a:extLst>
            <a:ext uri="{FF2B5EF4-FFF2-40B4-BE49-F238E27FC236}">
              <a16:creationId xmlns:a16="http://schemas.microsoft.com/office/drawing/2014/main" id="{A9776985-706E-B803-FEE9-34CB5A7E8F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3e6e8c9f0c_0_14:notes">
            <a:extLst>
              <a:ext uri="{FF2B5EF4-FFF2-40B4-BE49-F238E27FC236}">
                <a16:creationId xmlns:a16="http://schemas.microsoft.com/office/drawing/2014/main" id="{510B7526-8A8A-AC13-CDF7-0CA1CE0ACD7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" name="Google Shape;115;g13e6e8c9f0c_0_14:notes">
            <a:extLst>
              <a:ext uri="{FF2B5EF4-FFF2-40B4-BE49-F238E27FC236}">
                <a16:creationId xmlns:a16="http://schemas.microsoft.com/office/drawing/2014/main" id="{1993F429-DCCB-47A3-9236-6142C86F377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930860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>
          <a:extLst>
            <a:ext uri="{FF2B5EF4-FFF2-40B4-BE49-F238E27FC236}">
              <a16:creationId xmlns:a16="http://schemas.microsoft.com/office/drawing/2014/main" id="{A545E9BB-70BF-F616-40FE-B8C3A1231C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3e6e8c9f0c_0_14:notes">
            <a:extLst>
              <a:ext uri="{FF2B5EF4-FFF2-40B4-BE49-F238E27FC236}">
                <a16:creationId xmlns:a16="http://schemas.microsoft.com/office/drawing/2014/main" id="{F4240FDE-9DE7-AF1F-66EF-BBB7643ED42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" name="Google Shape;115;g13e6e8c9f0c_0_14:notes">
            <a:extLst>
              <a:ext uri="{FF2B5EF4-FFF2-40B4-BE49-F238E27FC236}">
                <a16:creationId xmlns:a16="http://schemas.microsoft.com/office/drawing/2014/main" id="{9FCE5B20-C22E-83C1-DE82-DC7FD7BC323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100222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</a:t>
            </a:fld>
            <a:endParaRPr lang="ru-RU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100199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0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0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вертикальный текст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29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2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ертикальный заголовок и текст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0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30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3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3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3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объект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2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раздела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2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22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объекта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23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равнение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4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24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24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24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24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олько заголовок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бъект с подписью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7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7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27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2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исунок с подписью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8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8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28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2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ultralytics.com/" TargetMode="External"/><Relationship Id="rId3" Type="http://schemas.openxmlformats.org/officeDocument/2006/relationships/hyperlink" Target="https://pytorch.org/hub/" TargetMode="External"/><Relationship Id="rId7" Type="http://schemas.openxmlformats.org/officeDocument/2006/relationships/hyperlink" Target="https://paperswithcode.com/" TargetMode="External"/><Relationship Id="rId2" Type="http://schemas.openxmlformats.org/officeDocument/2006/relationships/hyperlink" Target="https://pytorch.org/vision/stable/models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rwightman/pytorch-image-models" TargetMode="External"/><Relationship Id="rId5" Type="http://schemas.openxmlformats.org/officeDocument/2006/relationships/hyperlink" Target="https://huggingface.co/datasets" TargetMode="External"/><Relationship Id="rId4" Type="http://schemas.openxmlformats.org/officeDocument/2006/relationships/hyperlink" Target="https://huggingface.co/models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jpe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356a47fe64_0_3"/>
          <p:cNvSpPr txBox="1">
            <a:spLocks noGrp="1"/>
          </p:cNvSpPr>
          <p:nvPr>
            <p:ph type="ctrTitle"/>
          </p:nvPr>
        </p:nvSpPr>
        <p:spPr>
          <a:xfrm>
            <a:off x="4572551" y="3429002"/>
            <a:ext cx="7741919" cy="10420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152396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505"/>
              <a:buFont typeface="Raleway"/>
              <a:buNone/>
            </a:pPr>
            <a:r>
              <a:rPr lang="ru-RU" sz="4400" dirty="0">
                <a:solidFill>
                  <a:schemeClr val="tx1"/>
                </a:solidFill>
                <a:latin typeface="+mn-lt"/>
                <a:ea typeface="Roboto Medium"/>
                <a:cs typeface="Roboto Medium"/>
                <a:sym typeface="Roboto Medium"/>
              </a:rPr>
              <a:t>Качество работы моделей машинного обучения. </a:t>
            </a:r>
          </a:p>
        </p:txBody>
      </p:sp>
      <p:pic>
        <p:nvPicPr>
          <p:cNvPr id="2" name="Google Shape;103;p3">
            <a:extLst>
              <a:ext uri="{FF2B5EF4-FFF2-40B4-BE49-F238E27FC236}">
                <a16:creationId xmlns:a16="http://schemas.microsoft.com/office/drawing/2014/main" id="{B342DDB1-2CEC-E64A-291B-BE3006CAA38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6330" t="27061" r="44625" b="33918"/>
          <a:stretch/>
        </p:blipFill>
        <p:spPr>
          <a:xfrm>
            <a:off x="10004034" y="129121"/>
            <a:ext cx="2016631" cy="10702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A59D2F2-B760-4406-8276-8F6107213B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628" y="21952"/>
            <a:ext cx="9155083" cy="834344"/>
          </a:xfrm>
        </p:spPr>
        <p:txBody>
          <a:bodyPr>
            <a:noAutofit/>
          </a:bodyPr>
          <a:lstStyle/>
          <a:p>
            <a:r>
              <a:rPr lang="ru-RU" sz="3000" b="0" i="0" u="none" strike="noStrike" cap="none" dirty="0">
                <a:solidFill>
                  <a:srgbClr val="79C0E2"/>
                </a:solidFill>
                <a:latin typeface="+mn-lt"/>
                <a:ea typeface="Roboto Medium"/>
                <a:cs typeface="Roboto Medium"/>
                <a:sym typeface="Roboto Medium"/>
              </a:rPr>
              <a:t>Оценка качества моделей: </a:t>
            </a:r>
            <a:r>
              <a:rPr lang="ru-RU" sz="3000" dirty="0">
                <a:solidFill>
                  <a:srgbClr val="79C0E2"/>
                </a:solidFill>
                <a:latin typeface="+mn-lt"/>
                <a:ea typeface="Roboto Medium"/>
                <a:cs typeface="Roboto Medium"/>
                <a:sym typeface="Roboto Medium"/>
              </a:rPr>
              <a:t>выявление аномалий</a:t>
            </a:r>
            <a:endParaRPr lang="ru-RU" sz="3000" dirty="0">
              <a:solidFill>
                <a:srgbClr val="79C0E2"/>
              </a:solidFill>
              <a:latin typeface="+mn-lt"/>
              <a:ea typeface="Roboto Medium"/>
              <a:cs typeface="Roboto Medium"/>
            </a:endParaRPr>
          </a:p>
        </p:txBody>
      </p:sp>
      <p:pic>
        <p:nvPicPr>
          <p:cNvPr id="11" name="Рисунок 10" descr="Изображение выглядит как текст, линия, диаграмма, рукописный текст&#10;&#10;Автоматически созданное описание">
            <a:extLst>
              <a:ext uri="{FF2B5EF4-FFF2-40B4-BE49-F238E27FC236}">
                <a16:creationId xmlns:a16="http://schemas.microsoft.com/office/drawing/2014/main" id="{7C130DC3-1732-EAEC-0A3A-D8CF6CF007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3486" y="715600"/>
            <a:ext cx="6481372" cy="242207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5CB6826-E7AE-D288-F957-40E54C3C4891}"/>
              </a:ext>
            </a:extLst>
          </p:cNvPr>
          <p:cNvSpPr txBox="1"/>
          <p:nvPr/>
        </p:nvSpPr>
        <p:spPr>
          <a:xfrm>
            <a:off x="6629092" y="3275111"/>
            <a:ext cx="472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n-lt"/>
              </a:rPr>
              <a:t>https://habr.com/ru/companies/rosatom/articles/687270/</a:t>
            </a:r>
            <a:endParaRPr lang="ru-RU" dirty="0">
              <a:latin typeface="+mn-lt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837B55D-6A0E-B5F2-8D9A-8992240345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1" y="2068334"/>
            <a:ext cx="6161313" cy="4811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01313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A59D2F2-B760-4406-8276-8F6107213B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713" y="0"/>
            <a:ext cx="7748682" cy="834344"/>
          </a:xfrm>
        </p:spPr>
        <p:txBody>
          <a:bodyPr>
            <a:normAutofit/>
          </a:bodyPr>
          <a:lstStyle/>
          <a:p>
            <a:r>
              <a:rPr lang="ru-RU" sz="3000" b="0" i="0" u="none" strike="noStrike" cap="none" dirty="0">
                <a:solidFill>
                  <a:srgbClr val="79C0E2"/>
                </a:solidFill>
                <a:latin typeface="+mn-lt"/>
                <a:ea typeface="Roboto Medium"/>
                <a:cs typeface="Roboto Medium"/>
                <a:sym typeface="Roboto Medium"/>
              </a:rPr>
              <a:t>Обучение с подкреплением</a:t>
            </a:r>
            <a:endParaRPr lang="ru-RU" sz="3000" dirty="0">
              <a:solidFill>
                <a:srgbClr val="79C0E2"/>
              </a:solidFill>
              <a:latin typeface="+mn-lt"/>
              <a:ea typeface="Roboto Medium"/>
              <a:cs typeface="Roboto Medium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E369707-4CF5-4F89-9FBF-87398C22E5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0094" y="1063460"/>
            <a:ext cx="11321000" cy="12253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000" b="1" dirty="0">
                <a:solidFill>
                  <a:srgbClr val="202122"/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rPr>
              <a:t>о</a:t>
            </a:r>
            <a:r>
              <a:rPr lang="ru-RU" sz="2000" b="1" i="0" dirty="0">
                <a:solidFill>
                  <a:srgbClr val="202122"/>
                </a:solidFill>
                <a:effectLst/>
                <a:latin typeface="+mn-lt"/>
                <a:ea typeface="Roboto" panose="02000000000000000000" pitchFamily="2" charset="0"/>
                <a:cs typeface="Roboto" panose="02000000000000000000" pitchFamily="2" charset="0"/>
              </a:rPr>
              <a:t>бучение с подкреплением</a:t>
            </a:r>
            <a:r>
              <a:rPr lang="ru-RU" sz="2000" b="0" i="0" dirty="0">
                <a:solidFill>
                  <a:srgbClr val="202122"/>
                </a:solidFill>
                <a:effectLst/>
                <a:latin typeface="+mn-lt"/>
                <a:ea typeface="Roboto" panose="02000000000000000000" pitchFamily="2" charset="0"/>
                <a:cs typeface="Roboto" panose="02000000000000000000" pitchFamily="2" charset="0"/>
              </a:rPr>
              <a:t> </a:t>
            </a:r>
            <a:r>
              <a:rPr lang="ru-RU" sz="2000" b="0" i="0" dirty="0">
                <a:solidFill>
                  <a:schemeClr val="tx1"/>
                </a:solidFill>
                <a:effectLst/>
                <a:latin typeface="+mn-lt"/>
                <a:ea typeface="Roboto" panose="02000000000000000000" pitchFamily="2" charset="0"/>
                <a:cs typeface="Roboto" panose="02000000000000000000" pitchFamily="2" charset="0"/>
              </a:rPr>
              <a:t>(</a:t>
            </a:r>
            <a:r>
              <a:rPr lang="ru-RU" sz="2000" b="0" i="0" u="none" strike="noStrike" dirty="0">
                <a:solidFill>
                  <a:schemeClr val="tx1"/>
                </a:solidFill>
                <a:effectLst/>
                <a:latin typeface="+mn-lt"/>
                <a:ea typeface="Roboto" panose="02000000000000000000" pitchFamily="2" charset="0"/>
                <a:cs typeface="Roboto" panose="02000000000000000000" pitchFamily="2" charset="0"/>
              </a:rPr>
              <a:t>англ.</a:t>
            </a:r>
            <a:r>
              <a:rPr lang="ru-RU" sz="2000" b="0" i="0" dirty="0">
                <a:solidFill>
                  <a:schemeClr val="tx1"/>
                </a:solidFill>
                <a:effectLst/>
                <a:latin typeface="+mn-lt"/>
                <a:ea typeface="Roboto" panose="02000000000000000000" pitchFamily="2" charset="0"/>
                <a:cs typeface="Roboto" panose="02000000000000000000" pitchFamily="2" charset="0"/>
              </a:rPr>
              <a:t> </a:t>
            </a:r>
            <a:r>
              <a:rPr lang="ru-RU" sz="2000" b="0" i="1" dirty="0" err="1">
                <a:solidFill>
                  <a:schemeClr val="tx1"/>
                </a:solidFill>
                <a:effectLst/>
                <a:latin typeface="+mn-lt"/>
                <a:ea typeface="Roboto" panose="02000000000000000000" pitchFamily="2" charset="0"/>
                <a:cs typeface="Roboto" panose="02000000000000000000" pitchFamily="2" charset="0"/>
              </a:rPr>
              <a:t>reinforcement</a:t>
            </a:r>
            <a:r>
              <a:rPr lang="ru-RU" sz="2000" b="0" i="1" dirty="0">
                <a:solidFill>
                  <a:schemeClr val="tx1"/>
                </a:solidFill>
                <a:effectLst/>
                <a:latin typeface="+mn-lt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ru-RU" sz="2000" b="0" i="1" dirty="0" err="1">
                <a:solidFill>
                  <a:schemeClr val="tx1"/>
                </a:solidFill>
                <a:effectLst/>
                <a:latin typeface="+mn-lt"/>
                <a:ea typeface="Roboto" panose="02000000000000000000" pitchFamily="2" charset="0"/>
                <a:cs typeface="Roboto" panose="02000000000000000000" pitchFamily="2" charset="0"/>
              </a:rPr>
              <a:t>learning</a:t>
            </a:r>
            <a:r>
              <a:rPr lang="ru-RU" sz="2000" b="0" i="0" dirty="0">
                <a:solidFill>
                  <a:schemeClr val="tx1"/>
                </a:solidFill>
                <a:effectLst/>
                <a:latin typeface="+mn-lt"/>
                <a:ea typeface="Roboto" panose="02000000000000000000" pitchFamily="2" charset="0"/>
                <a:cs typeface="Roboto" panose="02000000000000000000" pitchFamily="2" charset="0"/>
              </a:rPr>
              <a:t>) — один из способов </a:t>
            </a:r>
            <a:r>
              <a:rPr lang="ru-RU" sz="2000" b="0" i="0" u="none" strike="noStrike" dirty="0">
                <a:solidFill>
                  <a:schemeClr val="tx1"/>
                </a:solidFill>
                <a:effectLst/>
                <a:latin typeface="+mn-lt"/>
                <a:ea typeface="Roboto" panose="02000000000000000000" pitchFamily="2" charset="0"/>
                <a:cs typeface="Roboto" panose="02000000000000000000" pitchFamily="2" charset="0"/>
              </a:rPr>
              <a:t>машинного обучения</a:t>
            </a:r>
            <a:r>
              <a:rPr lang="ru-RU" sz="2000" b="0" i="0" dirty="0">
                <a:solidFill>
                  <a:schemeClr val="tx1"/>
                </a:solidFill>
                <a:effectLst/>
                <a:latin typeface="+mn-lt"/>
                <a:ea typeface="Roboto" panose="02000000000000000000" pitchFamily="2" charset="0"/>
                <a:cs typeface="Roboto" panose="02000000000000000000" pitchFamily="2" charset="0"/>
              </a:rPr>
              <a:t>, в ходе которого испытуемая система (</a:t>
            </a:r>
            <a:r>
              <a:rPr lang="ru-RU" sz="2000" b="0" i="1" dirty="0">
                <a:solidFill>
                  <a:schemeClr val="tx1"/>
                </a:solidFill>
                <a:effectLst/>
                <a:latin typeface="+mn-lt"/>
                <a:ea typeface="Roboto" panose="02000000000000000000" pitchFamily="2" charset="0"/>
                <a:cs typeface="Roboto" panose="02000000000000000000" pitchFamily="2" charset="0"/>
              </a:rPr>
              <a:t>агент</a:t>
            </a:r>
            <a:r>
              <a:rPr lang="ru-RU" sz="2000" b="0" i="0" dirty="0">
                <a:solidFill>
                  <a:schemeClr val="tx1"/>
                </a:solidFill>
                <a:effectLst/>
                <a:latin typeface="+mn-lt"/>
                <a:ea typeface="Roboto" panose="02000000000000000000" pitchFamily="2" charset="0"/>
                <a:cs typeface="Roboto" panose="02000000000000000000" pitchFamily="2" charset="0"/>
              </a:rPr>
              <a:t>) обучается, взаимодействуя с некоторой </a:t>
            </a:r>
            <a:r>
              <a:rPr lang="ru-RU" sz="2000" b="0" i="1" dirty="0">
                <a:solidFill>
                  <a:schemeClr val="tx1"/>
                </a:solidFill>
                <a:effectLst/>
                <a:latin typeface="+mn-lt"/>
                <a:ea typeface="Roboto" panose="02000000000000000000" pitchFamily="2" charset="0"/>
                <a:cs typeface="Roboto" panose="02000000000000000000" pitchFamily="2" charset="0"/>
              </a:rPr>
              <a:t>средой</a:t>
            </a:r>
            <a:r>
              <a:rPr lang="ru-RU" sz="2000" b="0" i="0" dirty="0">
                <a:solidFill>
                  <a:schemeClr val="tx1"/>
                </a:solidFill>
                <a:effectLst/>
                <a:latin typeface="+mn-lt"/>
                <a:ea typeface="Roboto" panose="02000000000000000000" pitchFamily="2" charset="0"/>
                <a:cs typeface="Roboto" panose="02000000000000000000" pitchFamily="2" charset="0"/>
              </a:rPr>
              <a:t>.</a:t>
            </a:r>
            <a:endParaRPr lang="ru-RU" sz="3200" dirty="0">
              <a:solidFill>
                <a:schemeClr val="tx1"/>
              </a:solidFill>
              <a:latin typeface="+mn-lt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5CABA3-6099-4023-866C-FB7F6556B3A1}"/>
              </a:ext>
            </a:extLst>
          </p:cNvPr>
          <p:cNvSpPr txBox="1"/>
          <p:nvPr/>
        </p:nvSpPr>
        <p:spPr>
          <a:xfrm>
            <a:off x="7288372" y="6370790"/>
            <a:ext cx="49036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n-lt"/>
              </a:rPr>
              <a:t>https://ru.wikipedia.org/wiki/</a:t>
            </a:r>
            <a:r>
              <a:rPr lang="ru-RU" dirty="0" err="1">
                <a:latin typeface="+mn-lt"/>
              </a:rPr>
              <a:t>Обучение_с_подкреплением</a:t>
            </a:r>
            <a:endParaRPr lang="ru-RU" dirty="0">
              <a:latin typeface="+mn-lt"/>
            </a:endParaRPr>
          </a:p>
        </p:txBody>
      </p:sp>
      <p:pic>
        <p:nvPicPr>
          <p:cNvPr id="7" name="Рисунок 6" descr="Изображение выглядит как текст, снимок экрана, Шрифт, линия&#10;&#10;Автоматически созданное описание">
            <a:extLst>
              <a:ext uri="{FF2B5EF4-FFF2-40B4-BE49-F238E27FC236}">
                <a16:creationId xmlns:a16="http://schemas.microsoft.com/office/drawing/2014/main" id="{FAD09F46-F8FC-DF7A-631C-8B17F54D6E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2662" y="1967390"/>
            <a:ext cx="5889004" cy="4222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9817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A59D2F2-B760-4406-8276-8F6107213B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615" y="184048"/>
            <a:ext cx="11524291" cy="617153"/>
          </a:xfrm>
        </p:spPr>
        <p:txBody>
          <a:bodyPr>
            <a:normAutofit fontScale="90000"/>
          </a:bodyPr>
          <a:lstStyle/>
          <a:p>
            <a:r>
              <a:rPr lang="ru-RU" sz="3000" dirty="0">
                <a:solidFill>
                  <a:srgbClr val="79C0E2"/>
                </a:solidFill>
                <a:latin typeface="+mn-lt"/>
                <a:ea typeface="Roboto Medium"/>
                <a:cs typeface="Roboto Medium"/>
              </a:rPr>
              <a:t>Методы машинного обучения: линейная и логистическая регрессия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0E369707-4CF5-4F89-9FBF-87398C22E56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3917" y="740579"/>
                <a:ext cx="11851685" cy="5257341"/>
              </a:xfrm>
            </p:spPr>
            <p:txBody>
              <a:bodyPr>
                <a:normAutofit/>
              </a:bodyPr>
              <a:lstStyle/>
              <a:p>
                <a:pPr marL="114300" indent="0" algn="l">
                  <a:buNone/>
                </a:pPr>
                <a:r>
                  <a:rPr lang="ru-RU" sz="2000" b="1" dirty="0">
                    <a:solidFill>
                      <a:srgbClr val="191000"/>
                    </a:solidFill>
                    <a:latin typeface="+mn-lt"/>
                    <a:ea typeface="Roboto" panose="02000000000000000000" pitchFamily="2" charset="0"/>
                    <a:cs typeface="Roboto" panose="02000000000000000000" pitchFamily="2" charset="0"/>
                  </a:rPr>
                  <a:t>л</a:t>
                </a:r>
                <a:r>
                  <a:rPr lang="ru-RU" sz="2000" b="1" i="0" dirty="0">
                    <a:solidFill>
                      <a:srgbClr val="191000"/>
                    </a:solidFill>
                    <a:effectLst/>
                    <a:latin typeface="+mn-lt"/>
                    <a:ea typeface="Roboto" panose="02000000000000000000" pitchFamily="2" charset="0"/>
                    <a:cs typeface="Roboto" panose="02000000000000000000" pitchFamily="2" charset="0"/>
                  </a:rPr>
                  <a:t>инейная регрессия</a:t>
                </a:r>
                <a:r>
                  <a:rPr lang="ru-RU" sz="2000" b="0" i="0" dirty="0">
                    <a:solidFill>
                      <a:srgbClr val="191000"/>
                    </a:solidFill>
                    <a:effectLst/>
                    <a:latin typeface="+mn-lt"/>
                    <a:ea typeface="Roboto" panose="02000000000000000000" pitchFamily="2" charset="0"/>
                    <a:cs typeface="Roboto" panose="02000000000000000000" pitchFamily="2" charset="0"/>
                  </a:rPr>
                  <a:t> (</a:t>
                </a:r>
                <a:r>
                  <a:rPr lang="ru-RU" sz="2000" b="0" i="0" dirty="0" err="1">
                    <a:solidFill>
                      <a:srgbClr val="191000"/>
                    </a:solidFill>
                    <a:effectLst/>
                    <a:latin typeface="+mn-lt"/>
                    <a:ea typeface="Roboto" panose="02000000000000000000" pitchFamily="2" charset="0"/>
                    <a:cs typeface="Roboto" panose="02000000000000000000" pitchFamily="2" charset="0"/>
                  </a:rPr>
                  <a:t>Linear</a:t>
                </a:r>
                <a:r>
                  <a:rPr lang="ru-RU" sz="2000" b="0" i="0" dirty="0">
                    <a:solidFill>
                      <a:srgbClr val="191000"/>
                    </a:solidFill>
                    <a:effectLst/>
                    <a:latin typeface="+mn-lt"/>
                    <a:ea typeface="Roboto" panose="02000000000000000000" pitchFamily="2" charset="0"/>
                    <a:cs typeface="Roboto" panose="02000000000000000000" pitchFamily="2" charset="0"/>
                  </a:rPr>
                  <a:t> </a:t>
                </a:r>
                <a:r>
                  <a:rPr lang="ru-RU" sz="2000" b="0" i="0" dirty="0" err="1">
                    <a:solidFill>
                      <a:srgbClr val="191000"/>
                    </a:solidFill>
                    <a:effectLst/>
                    <a:latin typeface="+mn-lt"/>
                    <a:ea typeface="Roboto" panose="02000000000000000000" pitchFamily="2" charset="0"/>
                    <a:cs typeface="Roboto" panose="02000000000000000000" pitchFamily="2" charset="0"/>
                  </a:rPr>
                  <a:t>regression</a:t>
                </a:r>
                <a:r>
                  <a:rPr lang="ru-RU" sz="2000" b="0" i="0" dirty="0">
                    <a:solidFill>
                      <a:srgbClr val="191000"/>
                    </a:solidFill>
                    <a:effectLst/>
                    <a:latin typeface="+mn-lt"/>
                    <a:ea typeface="Roboto" panose="02000000000000000000" pitchFamily="2" charset="0"/>
                    <a:cs typeface="Roboto" panose="02000000000000000000" pitchFamily="2" charset="0"/>
                  </a:rPr>
                  <a:t>) — модель зависимости переменной от одной или нескольких других п</a:t>
                </a:r>
                <a:r>
                  <a:rPr lang="ru-RU" sz="2000" dirty="0">
                    <a:solidFill>
                      <a:srgbClr val="191000"/>
                    </a:solidFill>
                    <a:latin typeface="+mn-lt"/>
                    <a:ea typeface="Roboto" panose="02000000000000000000" pitchFamily="2" charset="0"/>
                    <a:cs typeface="Roboto" panose="02000000000000000000" pitchFamily="2" charset="0"/>
                  </a:rPr>
                  <a:t>ризнаков</a:t>
                </a:r>
                <a:r>
                  <a:rPr lang="ru-RU" sz="2000" b="0" i="0" dirty="0">
                    <a:solidFill>
                      <a:srgbClr val="191000"/>
                    </a:solidFill>
                    <a:effectLst/>
                    <a:latin typeface="+mn-lt"/>
                    <a:ea typeface="Roboto" panose="02000000000000000000" pitchFamily="2" charset="0"/>
                    <a:cs typeface="Roboto" panose="02000000000000000000" pitchFamily="2" charset="0"/>
                  </a:rPr>
                  <a:t> (факторов, регрессоров, независимых переменных) с линейной функцией зависимости. Линейная регрессия относится к задаче определения «линии наилучшего соответствия» через набор точек данных. </a:t>
                </a:r>
              </a:p>
              <a:p>
                <a:pPr marL="114300" indent="0" algn="l">
                  <a:buNone/>
                </a:pPr>
                <a:r>
                  <a:rPr lang="ru-RU" sz="2000" dirty="0">
                    <a:solidFill>
                      <a:srgbClr val="191000"/>
                    </a:solidFill>
                    <a:latin typeface="+mn-lt"/>
                    <a:ea typeface="Roboto" panose="02000000000000000000" pitchFamily="2" charset="0"/>
                    <a:cs typeface="Roboto" panose="02000000000000000000" pitchFamily="2" charset="0"/>
                  </a:rPr>
                  <a:t>Линейное уравнение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191000"/>
                        </a:solidFill>
                        <a:latin typeface="Cambria Math" panose="02040503050406030204" pitchFamily="18" charset="0"/>
                        <a:ea typeface="Roboto" panose="02000000000000000000" pitchFamily="2" charset="0"/>
                        <a:cs typeface="Roboto" panose="02000000000000000000" pitchFamily="2" charset="0"/>
                      </a:rPr>
                      <m:t>𝐹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rgbClr val="191000"/>
                            </a:solidFill>
                            <a:latin typeface="Cambria Math" panose="02040503050406030204" pitchFamily="18" charset="0"/>
                            <a:ea typeface="Roboto" panose="02000000000000000000" pitchFamily="2" charset="0"/>
                            <a:cs typeface="Roboto" panose="02000000000000000000" pitchFamily="2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191000"/>
                            </a:solidFill>
                            <a:latin typeface="Cambria Math" panose="02040503050406030204" pitchFamily="18" charset="0"/>
                            <a:ea typeface="Roboto" panose="02000000000000000000" pitchFamily="2" charset="0"/>
                            <a:cs typeface="Roboto" panose="02000000000000000000" pitchFamily="2" charset="0"/>
                          </a:rPr>
                          <m:t>𝑋</m:t>
                        </m:r>
                      </m:e>
                    </m:d>
                    <m:r>
                      <a:rPr lang="en-US" sz="2000" b="0" i="1" smtClean="0">
                        <a:solidFill>
                          <a:srgbClr val="191000"/>
                        </a:solidFill>
                        <a:latin typeface="Cambria Math" panose="02040503050406030204" pitchFamily="18" charset="0"/>
                        <a:ea typeface="Roboto" panose="02000000000000000000" pitchFamily="2" charset="0"/>
                        <a:cs typeface="Roboto" panose="02000000000000000000" pitchFamily="2" charset="0"/>
                      </a:rPr>
                      <m:t>= </m:t>
                    </m:r>
                    <m:nary>
                      <m:naryPr>
                        <m:chr m:val="∑"/>
                        <m:ctrlPr>
                          <a:rPr lang="en-US" sz="2000" b="0" i="1" smtClean="0">
                            <a:solidFill>
                              <a:srgbClr val="191000"/>
                            </a:solidFill>
                            <a:latin typeface="Cambria Math" panose="02040503050406030204" pitchFamily="18" charset="0"/>
                            <a:ea typeface="Roboto" panose="02000000000000000000" pitchFamily="2" charset="0"/>
                            <a:cs typeface="Roboto" panose="02000000000000000000" pitchFamily="2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solidFill>
                              <a:srgbClr val="191000"/>
                            </a:solidFill>
                            <a:latin typeface="Cambria Math" panose="02040503050406030204" pitchFamily="18" charset="0"/>
                            <a:ea typeface="Roboto" panose="02000000000000000000" pitchFamily="2" charset="0"/>
                            <a:cs typeface="Roboto" panose="02000000000000000000" pitchFamily="2" charset="0"/>
                          </a:rPr>
                          <m:t>𝑖</m:t>
                        </m:r>
                        <m:r>
                          <a:rPr lang="en-US" sz="2000" b="0" i="1" smtClean="0">
                            <a:solidFill>
                              <a:srgbClr val="191000"/>
                            </a:solidFill>
                            <a:latin typeface="Cambria Math" panose="02040503050406030204" pitchFamily="18" charset="0"/>
                            <a:ea typeface="Roboto" panose="02000000000000000000" pitchFamily="2" charset="0"/>
                            <a:cs typeface="Roboto" panose="02000000000000000000" pitchFamily="2" charset="0"/>
                          </a:rPr>
                          <m:t>=1</m:t>
                        </m:r>
                      </m:sub>
                      <m:sup>
                        <m:r>
                          <a:rPr lang="en-US" sz="2000" b="0" i="1" smtClean="0">
                            <a:solidFill>
                              <a:srgbClr val="191000"/>
                            </a:solidFill>
                            <a:latin typeface="Cambria Math" panose="02040503050406030204" pitchFamily="18" charset="0"/>
                            <a:ea typeface="Roboto" panose="02000000000000000000" pitchFamily="2" charset="0"/>
                            <a:cs typeface="Roboto" panose="02000000000000000000" pitchFamily="2" charset="0"/>
                          </a:rPr>
                          <m:t>𝑙</m:t>
                        </m:r>
                      </m:sup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191000"/>
                                </a:solidFill>
                                <a:latin typeface="Cambria Math" panose="02040503050406030204" pitchFamily="18" charset="0"/>
                                <a:ea typeface="Roboto" panose="02000000000000000000" pitchFamily="2" charset="0"/>
                                <a:cs typeface="Roboto" panose="02000000000000000000" pitchFamily="2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191000"/>
                                </a:solidFill>
                                <a:latin typeface="Cambria Math" panose="02040503050406030204" pitchFamily="18" charset="0"/>
                                <a:ea typeface="Roboto" panose="02000000000000000000" pitchFamily="2" charset="0"/>
                                <a:cs typeface="Roboto" panose="02000000000000000000" pitchFamily="2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191000"/>
                                </a:solidFill>
                                <a:latin typeface="Cambria Math" panose="02040503050406030204" pitchFamily="18" charset="0"/>
                                <a:ea typeface="Roboto" panose="02000000000000000000" pitchFamily="2" charset="0"/>
                                <a:cs typeface="Roboto" panose="02000000000000000000" pitchFamily="2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191000"/>
                                </a:solidFill>
                                <a:latin typeface="Cambria Math" panose="02040503050406030204" pitchFamily="18" charset="0"/>
                                <a:ea typeface="Roboto" panose="02000000000000000000" pitchFamily="2" charset="0"/>
                                <a:cs typeface="Roboto" panose="02000000000000000000" pitchFamily="2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191000"/>
                                </a:solidFill>
                                <a:latin typeface="Cambria Math" panose="02040503050406030204" pitchFamily="18" charset="0"/>
                                <a:ea typeface="Roboto" panose="02000000000000000000" pitchFamily="2" charset="0"/>
                                <a:cs typeface="Roboto" panose="02000000000000000000" pitchFamily="2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191000"/>
                                </a:solidFill>
                                <a:latin typeface="Cambria Math" panose="02040503050406030204" pitchFamily="18" charset="0"/>
                                <a:ea typeface="Roboto" panose="02000000000000000000" pitchFamily="2" charset="0"/>
                                <a:cs typeface="Roboto" panose="02000000000000000000" pitchFamily="2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sz="2000" b="0" i="0" smtClean="0">
                        <a:solidFill>
                          <a:srgbClr val="191000"/>
                        </a:solidFill>
                        <a:latin typeface="Cambria Math" panose="02040503050406030204" pitchFamily="18" charset="0"/>
                        <a:ea typeface="Roboto" panose="02000000000000000000" pitchFamily="2" charset="0"/>
                        <a:cs typeface="Roboto" panose="02000000000000000000" pitchFamily="2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rgbClr val="191000"/>
                        </a:solidFill>
                        <a:latin typeface="Cambria Math" panose="02040503050406030204" pitchFamily="18" charset="0"/>
                        <a:ea typeface="Roboto" panose="02000000000000000000" pitchFamily="2" charset="0"/>
                        <a:cs typeface="Roboto" panose="02000000000000000000" pitchFamily="2" charset="0"/>
                      </a:rPr>
                      <m:t>b</m:t>
                    </m:r>
                    <m:r>
                      <a:rPr lang="en-US" sz="2000" b="0" i="0" smtClean="0">
                        <a:solidFill>
                          <a:srgbClr val="191000"/>
                        </a:solidFill>
                        <a:latin typeface="Cambria Math" panose="02040503050406030204" pitchFamily="18" charset="0"/>
                        <a:ea typeface="Roboto" panose="02000000000000000000" pitchFamily="2" charset="0"/>
                        <a:cs typeface="Roboto" panose="02000000000000000000" pitchFamily="2" charset="0"/>
                      </a:rPr>
                      <m:t>.</m:t>
                    </m:r>
                  </m:oMath>
                </a14:m>
                <a:endParaRPr lang="ru-RU" dirty="0">
                  <a:latin typeface="+mn-lt"/>
                </a:endParaRPr>
              </a:p>
              <a:p>
                <a:pPr marL="114300" indent="0">
                  <a:buNone/>
                </a:pPr>
                <a:r>
                  <a:rPr lang="ru-RU" sz="2000" dirty="0">
                    <a:solidFill>
                      <a:srgbClr val="191000"/>
                    </a:solidFill>
                    <a:latin typeface="+mn-lt"/>
                    <a:ea typeface="Roboto" panose="02000000000000000000" pitchFamily="2" charset="0"/>
                    <a:cs typeface="Roboto" panose="02000000000000000000" pitchFamily="2" charset="0"/>
                  </a:rPr>
                  <a:t>Хорошо работает, когда данных десятки или сотни сэмплов</a:t>
                </a:r>
                <a:r>
                  <a:rPr lang="ru-RU" dirty="0">
                    <a:solidFill>
                      <a:srgbClr val="191000"/>
                    </a:solidFill>
                    <a:latin typeface="+mn-lt"/>
                    <a:ea typeface="Roboto" panose="02000000000000000000" pitchFamily="2" charset="0"/>
                    <a:cs typeface="Roboto" panose="02000000000000000000" pitchFamily="2" charset="0"/>
                  </a:rPr>
                  <a:t>.</a:t>
                </a:r>
              </a:p>
              <a:p>
                <a:pPr marL="114300" indent="0" algn="l">
                  <a:buNone/>
                </a:pPr>
                <a:endParaRPr lang="ru-RU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0E369707-4CF5-4F89-9FBF-87398C22E56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3917" y="740579"/>
                <a:ext cx="11851685" cy="5257341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2E27D915-41DF-4BE1-A1CC-B4A4B1667840}"/>
              </a:ext>
            </a:extLst>
          </p:cNvPr>
          <p:cNvSpPr txBox="1"/>
          <p:nvPr/>
        </p:nvSpPr>
        <p:spPr>
          <a:xfrm>
            <a:off x="6608161" y="4605249"/>
            <a:ext cx="51737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n-lt"/>
              </a:rPr>
              <a:t>https://neurohive.io/ru/osnovy-data-science/linejnaja-regressija/</a:t>
            </a:r>
            <a:endParaRPr lang="ru-RU" dirty="0">
              <a:latin typeface="+mn-lt"/>
            </a:endParaRPr>
          </a:p>
        </p:txBody>
      </p:sp>
      <p:pic>
        <p:nvPicPr>
          <p:cNvPr id="7" name="Рисунок 6" descr="Изображение выглядит как линия, диаграмма, График,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96D191A5-D49B-799F-9DDF-CFC1BD2A36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5564" y="2044932"/>
            <a:ext cx="3854852" cy="2168354"/>
          </a:xfrm>
          <a:prstGeom prst="rect">
            <a:avLst/>
          </a:prstGeom>
        </p:spPr>
      </p:pic>
      <p:pic>
        <p:nvPicPr>
          <p:cNvPr id="9" name="Рисунок 8" descr="Изображение выглядит как снимок экрана, Красочность, Графика, искусство&#10;&#10;Автоматически созданное описание">
            <a:extLst>
              <a:ext uri="{FF2B5EF4-FFF2-40B4-BE49-F238E27FC236}">
                <a16:creationId xmlns:a16="http://schemas.microsoft.com/office/drawing/2014/main" id="{8B89EFBD-2F9C-5DD1-3FCF-7F39188A72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533" y="3369250"/>
            <a:ext cx="3463751" cy="330470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CF8943F-E66E-55F6-CDBE-A17F792C8789}"/>
              </a:ext>
            </a:extLst>
          </p:cNvPr>
          <p:cNvSpPr txBox="1"/>
          <p:nvPr/>
        </p:nvSpPr>
        <p:spPr>
          <a:xfrm>
            <a:off x="4684802" y="6147791"/>
            <a:ext cx="51737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n-lt"/>
              </a:rPr>
              <a:t>https://habr.com/ru/companies/io/articles/265007/</a:t>
            </a:r>
            <a:endParaRPr lang="ru-RU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875009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A59D2F2-B760-4406-8276-8F6107213B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615" y="184048"/>
            <a:ext cx="10541013" cy="617153"/>
          </a:xfrm>
        </p:spPr>
        <p:txBody>
          <a:bodyPr>
            <a:normAutofit fontScale="90000"/>
          </a:bodyPr>
          <a:lstStyle/>
          <a:p>
            <a:r>
              <a:rPr lang="ru-RU" sz="3000" dirty="0">
                <a:solidFill>
                  <a:srgbClr val="79C0E2"/>
                </a:solidFill>
                <a:latin typeface="+mn-lt"/>
                <a:ea typeface="Roboto Medium"/>
                <a:cs typeface="Roboto Medium"/>
              </a:rPr>
              <a:t>Интерпретация модели: линейная и логистическая регрессия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0E369707-4CF5-4F89-9FBF-87398C22E56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2699" y="848358"/>
                <a:ext cx="11851685" cy="4311472"/>
              </a:xfrm>
            </p:spPr>
            <p:txBody>
              <a:bodyPr>
                <a:normAutofit/>
              </a:bodyPr>
              <a:lstStyle/>
              <a:p>
                <a:pPr marL="114300" indent="0" algn="l">
                  <a:buNone/>
                </a:pPr>
                <a:r>
                  <a:rPr lang="ru-RU" sz="2000" b="1" dirty="0">
                    <a:solidFill>
                      <a:srgbClr val="191000"/>
                    </a:solidFill>
                    <a:latin typeface="+mn-lt"/>
                    <a:ea typeface="Roboto" panose="02000000000000000000" pitchFamily="2" charset="0"/>
                    <a:cs typeface="Roboto" panose="02000000000000000000" pitchFamily="2" charset="0"/>
                  </a:rPr>
                  <a:t>л</a:t>
                </a:r>
                <a:r>
                  <a:rPr lang="ru-RU" sz="2000" b="1" i="0" dirty="0">
                    <a:solidFill>
                      <a:srgbClr val="191000"/>
                    </a:solidFill>
                    <a:effectLst/>
                    <a:latin typeface="+mn-lt"/>
                    <a:ea typeface="Roboto" panose="02000000000000000000" pitchFamily="2" charset="0"/>
                    <a:cs typeface="Roboto" panose="02000000000000000000" pitchFamily="2" charset="0"/>
                  </a:rPr>
                  <a:t>инейная регрессия</a:t>
                </a:r>
                <a:r>
                  <a:rPr lang="ru-RU" sz="2000" b="0" i="0" dirty="0">
                    <a:solidFill>
                      <a:srgbClr val="191000"/>
                    </a:solidFill>
                    <a:effectLst/>
                    <a:latin typeface="+mn-lt"/>
                    <a:ea typeface="Roboto" panose="02000000000000000000" pitchFamily="2" charset="0"/>
                    <a:cs typeface="Roboto" panose="02000000000000000000" pitchFamily="2" charset="0"/>
                  </a:rPr>
                  <a:t> (</a:t>
                </a:r>
                <a:r>
                  <a:rPr lang="ru-RU" sz="2000" b="0" i="0" dirty="0" err="1">
                    <a:solidFill>
                      <a:srgbClr val="191000"/>
                    </a:solidFill>
                    <a:effectLst/>
                    <a:latin typeface="+mn-lt"/>
                    <a:ea typeface="Roboto" panose="02000000000000000000" pitchFamily="2" charset="0"/>
                    <a:cs typeface="Roboto" panose="02000000000000000000" pitchFamily="2" charset="0"/>
                  </a:rPr>
                  <a:t>Linear</a:t>
                </a:r>
                <a:r>
                  <a:rPr lang="ru-RU" sz="2000" b="0" i="0" dirty="0">
                    <a:solidFill>
                      <a:srgbClr val="191000"/>
                    </a:solidFill>
                    <a:effectLst/>
                    <a:latin typeface="+mn-lt"/>
                    <a:ea typeface="Roboto" panose="02000000000000000000" pitchFamily="2" charset="0"/>
                    <a:cs typeface="Roboto" panose="02000000000000000000" pitchFamily="2" charset="0"/>
                  </a:rPr>
                  <a:t> </a:t>
                </a:r>
                <a:r>
                  <a:rPr lang="ru-RU" sz="2000" b="0" i="0" dirty="0" err="1">
                    <a:solidFill>
                      <a:srgbClr val="191000"/>
                    </a:solidFill>
                    <a:effectLst/>
                    <a:latin typeface="+mn-lt"/>
                    <a:ea typeface="Roboto" panose="02000000000000000000" pitchFamily="2" charset="0"/>
                    <a:cs typeface="Roboto" panose="02000000000000000000" pitchFamily="2" charset="0"/>
                  </a:rPr>
                  <a:t>regression</a:t>
                </a:r>
                <a:r>
                  <a:rPr lang="ru-RU" sz="2000" b="0" i="0" dirty="0">
                    <a:solidFill>
                      <a:srgbClr val="191000"/>
                    </a:solidFill>
                    <a:effectLst/>
                    <a:latin typeface="+mn-lt"/>
                    <a:ea typeface="Roboto" panose="02000000000000000000" pitchFamily="2" charset="0"/>
                    <a:cs typeface="Roboto" panose="02000000000000000000" pitchFamily="2" charset="0"/>
                  </a:rPr>
                  <a:t>) — модель зависимости переменной от одной или нескольких других п</a:t>
                </a:r>
                <a:r>
                  <a:rPr lang="ru-RU" sz="2000" dirty="0">
                    <a:solidFill>
                      <a:srgbClr val="191000"/>
                    </a:solidFill>
                    <a:latin typeface="+mn-lt"/>
                    <a:ea typeface="Roboto" panose="02000000000000000000" pitchFamily="2" charset="0"/>
                    <a:cs typeface="Roboto" panose="02000000000000000000" pitchFamily="2" charset="0"/>
                  </a:rPr>
                  <a:t>ризнаков</a:t>
                </a:r>
                <a:r>
                  <a:rPr lang="ru-RU" sz="2000" b="0" i="0" dirty="0">
                    <a:solidFill>
                      <a:srgbClr val="191000"/>
                    </a:solidFill>
                    <a:effectLst/>
                    <a:latin typeface="+mn-lt"/>
                    <a:ea typeface="Roboto" panose="02000000000000000000" pitchFamily="2" charset="0"/>
                    <a:cs typeface="Roboto" panose="02000000000000000000" pitchFamily="2" charset="0"/>
                  </a:rPr>
                  <a:t> (факторов, регрессоров, независимых переменных) с линейной функцией зависимости. Линейная регрессия относится к задаче определения «линии наилучшего соответствия» через набор точек данных. </a:t>
                </a:r>
              </a:p>
              <a:p>
                <a:pPr marL="114300" indent="0" algn="l">
                  <a:buNone/>
                </a:pPr>
                <a:r>
                  <a:rPr lang="ru-RU" sz="2000" dirty="0">
                    <a:solidFill>
                      <a:srgbClr val="191000"/>
                    </a:solidFill>
                    <a:latin typeface="+mn-lt"/>
                    <a:ea typeface="Roboto" panose="02000000000000000000" pitchFamily="2" charset="0"/>
                    <a:cs typeface="Roboto" panose="02000000000000000000" pitchFamily="2" charset="0"/>
                  </a:rPr>
                  <a:t>Линейное уравнение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191000"/>
                        </a:solidFill>
                        <a:latin typeface="Cambria Math" panose="02040503050406030204" pitchFamily="18" charset="0"/>
                        <a:ea typeface="Roboto" panose="02000000000000000000" pitchFamily="2" charset="0"/>
                        <a:cs typeface="Roboto" panose="02000000000000000000" pitchFamily="2" charset="0"/>
                      </a:rPr>
                      <m:t>𝐹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rgbClr val="191000"/>
                            </a:solidFill>
                            <a:latin typeface="Cambria Math" panose="02040503050406030204" pitchFamily="18" charset="0"/>
                            <a:ea typeface="Roboto" panose="02000000000000000000" pitchFamily="2" charset="0"/>
                            <a:cs typeface="Roboto" panose="02000000000000000000" pitchFamily="2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191000"/>
                            </a:solidFill>
                            <a:latin typeface="Cambria Math" panose="02040503050406030204" pitchFamily="18" charset="0"/>
                            <a:ea typeface="Roboto" panose="02000000000000000000" pitchFamily="2" charset="0"/>
                            <a:cs typeface="Roboto" panose="02000000000000000000" pitchFamily="2" charset="0"/>
                          </a:rPr>
                          <m:t>𝑋</m:t>
                        </m:r>
                      </m:e>
                    </m:d>
                    <m:r>
                      <a:rPr lang="en-US" sz="2000" b="0" i="1" smtClean="0">
                        <a:solidFill>
                          <a:srgbClr val="191000"/>
                        </a:solidFill>
                        <a:latin typeface="Cambria Math" panose="02040503050406030204" pitchFamily="18" charset="0"/>
                        <a:ea typeface="Roboto" panose="02000000000000000000" pitchFamily="2" charset="0"/>
                        <a:cs typeface="Roboto" panose="02000000000000000000" pitchFamily="2" charset="0"/>
                      </a:rPr>
                      <m:t>= </m:t>
                    </m:r>
                    <m:nary>
                      <m:naryPr>
                        <m:chr m:val="∑"/>
                        <m:ctrlPr>
                          <a:rPr lang="en-US" sz="2000" b="0" i="1" smtClean="0">
                            <a:solidFill>
                              <a:srgbClr val="191000"/>
                            </a:solidFill>
                            <a:latin typeface="Cambria Math" panose="02040503050406030204" pitchFamily="18" charset="0"/>
                            <a:ea typeface="Roboto" panose="02000000000000000000" pitchFamily="2" charset="0"/>
                            <a:cs typeface="Roboto" panose="02000000000000000000" pitchFamily="2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solidFill>
                              <a:srgbClr val="191000"/>
                            </a:solidFill>
                            <a:latin typeface="Cambria Math" panose="02040503050406030204" pitchFamily="18" charset="0"/>
                            <a:ea typeface="Roboto" panose="02000000000000000000" pitchFamily="2" charset="0"/>
                            <a:cs typeface="Roboto" panose="02000000000000000000" pitchFamily="2" charset="0"/>
                          </a:rPr>
                          <m:t>𝑖</m:t>
                        </m:r>
                        <m:r>
                          <a:rPr lang="en-US" sz="2000" b="0" i="1" smtClean="0">
                            <a:solidFill>
                              <a:srgbClr val="191000"/>
                            </a:solidFill>
                            <a:latin typeface="Cambria Math" panose="02040503050406030204" pitchFamily="18" charset="0"/>
                            <a:ea typeface="Roboto" panose="02000000000000000000" pitchFamily="2" charset="0"/>
                            <a:cs typeface="Roboto" panose="02000000000000000000" pitchFamily="2" charset="0"/>
                          </a:rPr>
                          <m:t>=1</m:t>
                        </m:r>
                      </m:sub>
                      <m:sup>
                        <m:r>
                          <a:rPr lang="en-US" sz="2000" b="0" i="1" smtClean="0">
                            <a:solidFill>
                              <a:srgbClr val="191000"/>
                            </a:solidFill>
                            <a:latin typeface="Cambria Math" panose="02040503050406030204" pitchFamily="18" charset="0"/>
                            <a:ea typeface="Roboto" panose="02000000000000000000" pitchFamily="2" charset="0"/>
                            <a:cs typeface="Roboto" panose="02000000000000000000" pitchFamily="2" charset="0"/>
                          </a:rPr>
                          <m:t>𝑙</m:t>
                        </m:r>
                      </m:sup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191000"/>
                                </a:solidFill>
                                <a:latin typeface="Cambria Math" panose="02040503050406030204" pitchFamily="18" charset="0"/>
                                <a:ea typeface="Roboto" panose="02000000000000000000" pitchFamily="2" charset="0"/>
                                <a:cs typeface="Roboto" panose="02000000000000000000" pitchFamily="2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191000"/>
                                </a:solidFill>
                                <a:latin typeface="Cambria Math" panose="02040503050406030204" pitchFamily="18" charset="0"/>
                                <a:ea typeface="Roboto" panose="02000000000000000000" pitchFamily="2" charset="0"/>
                                <a:cs typeface="Roboto" panose="02000000000000000000" pitchFamily="2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191000"/>
                                </a:solidFill>
                                <a:latin typeface="Cambria Math" panose="02040503050406030204" pitchFamily="18" charset="0"/>
                                <a:ea typeface="Roboto" panose="02000000000000000000" pitchFamily="2" charset="0"/>
                                <a:cs typeface="Roboto" panose="02000000000000000000" pitchFamily="2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191000"/>
                                </a:solidFill>
                                <a:latin typeface="Cambria Math" panose="02040503050406030204" pitchFamily="18" charset="0"/>
                                <a:ea typeface="Roboto" panose="02000000000000000000" pitchFamily="2" charset="0"/>
                                <a:cs typeface="Roboto" panose="02000000000000000000" pitchFamily="2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191000"/>
                                </a:solidFill>
                                <a:latin typeface="Cambria Math" panose="02040503050406030204" pitchFamily="18" charset="0"/>
                                <a:ea typeface="Roboto" panose="02000000000000000000" pitchFamily="2" charset="0"/>
                                <a:cs typeface="Roboto" panose="02000000000000000000" pitchFamily="2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191000"/>
                                </a:solidFill>
                                <a:latin typeface="Cambria Math" panose="02040503050406030204" pitchFamily="18" charset="0"/>
                                <a:ea typeface="Roboto" panose="02000000000000000000" pitchFamily="2" charset="0"/>
                                <a:cs typeface="Roboto" panose="02000000000000000000" pitchFamily="2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sz="2000" b="0" i="0" smtClean="0">
                        <a:solidFill>
                          <a:srgbClr val="191000"/>
                        </a:solidFill>
                        <a:latin typeface="Cambria Math" panose="02040503050406030204" pitchFamily="18" charset="0"/>
                        <a:ea typeface="Roboto" panose="02000000000000000000" pitchFamily="2" charset="0"/>
                        <a:cs typeface="Roboto" panose="02000000000000000000" pitchFamily="2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rgbClr val="191000"/>
                        </a:solidFill>
                        <a:latin typeface="Cambria Math" panose="02040503050406030204" pitchFamily="18" charset="0"/>
                        <a:ea typeface="Roboto" panose="02000000000000000000" pitchFamily="2" charset="0"/>
                        <a:cs typeface="Roboto" panose="02000000000000000000" pitchFamily="2" charset="0"/>
                      </a:rPr>
                      <m:t>b</m:t>
                    </m:r>
                    <m:r>
                      <a:rPr lang="en-US" sz="2000" b="0" i="0" smtClean="0">
                        <a:solidFill>
                          <a:srgbClr val="191000"/>
                        </a:solidFill>
                        <a:latin typeface="Cambria Math" panose="02040503050406030204" pitchFamily="18" charset="0"/>
                        <a:ea typeface="Roboto" panose="02000000000000000000" pitchFamily="2" charset="0"/>
                        <a:cs typeface="Roboto" panose="02000000000000000000" pitchFamily="2" charset="0"/>
                      </a:rPr>
                      <m:t>.</m:t>
                    </m:r>
                  </m:oMath>
                </a14:m>
                <a:endParaRPr lang="ru-RU" dirty="0">
                  <a:latin typeface="+mn-lt"/>
                </a:endParaRPr>
              </a:p>
              <a:p>
                <a:pPr marL="114300" indent="0">
                  <a:buNone/>
                </a:pPr>
                <a:r>
                  <a:rPr lang="ru-RU" sz="2000" dirty="0">
                    <a:solidFill>
                      <a:srgbClr val="191000"/>
                    </a:solidFill>
                    <a:latin typeface="+mn-lt"/>
                    <a:ea typeface="Roboto" panose="02000000000000000000" pitchFamily="2" charset="0"/>
                    <a:cs typeface="Roboto" panose="02000000000000000000" pitchFamily="2" charset="0"/>
                  </a:rPr>
                  <a:t>Хорошо работает, когда данных десятки или сотни сэмплов</a:t>
                </a:r>
                <a:r>
                  <a:rPr lang="ru-RU" dirty="0">
                    <a:solidFill>
                      <a:srgbClr val="191000"/>
                    </a:solidFill>
                    <a:latin typeface="+mn-lt"/>
                    <a:ea typeface="Roboto" panose="02000000000000000000" pitchFamily="2" charset="0"/>
                    <a:cs typeface="Roboto" panose="02000000000000000000" pitchFamily="2" charset="0"/>
                  </a:rPr>
                  <a:t>.</a:t>
                </a:r>
              </a:p>
              <a:p>
                <a:pPr marL="114300" indent="0" algn="l">
                  <a:buNone/>
                </a:pPr>
                <a:endParaRPr lang="ru-RU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0E369707-4CF5-4F89-9FBF-87398C22E56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2699" y="848358"/>
                <a:ext cx="11851685" cy="4311472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2E27D915-41DF-4BE1-A1CC-B4A4B1667840}"/>
              </a:ext>
            </a:extLst>
          </p:cNvPr>
          <p:cNvSpPr txBox="1"/>
          <p:nvPr/>
        </p:nvSpPr>
        <p:spPr>
          <a:xfrm>
            <a:off x="6608161" y="4605249"/>
            <a:ext cx="51737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n-lt"/>
              </a:rPr>
              <a:t>https://neurohive.io/ru/osnovy-data-science/linejnaja-regressija/</a:t>
            </a:r>
            <a:endParaRPr lang="ru-RU" dirty="0">
              <a:latin typeface="+mn-lt"/>
            </a:endParaRPr>
          </a:p>
        </p:txBody>
      </p:sp>
      <p:pic>
        <p:nvPicPr>
          <p:cNvPr id="7" name="Рисунок 6" descr="Изображение выглядит как линия, диаграмма, График,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96D191A5-D49B-799F-9DDF-CFC1BD2A36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5564" y="2044932"/>
            <a:ext cx="3854852" cy="2168354"/>
          </a:xfrm>
          <a:prstGeom prst="rect">
            <a:avLst/>
          </a:prstGeom>
        </p:spPr>
      </p:pic>
      <p:pic>
        <p:nvPicPr>
          <p:cNvPr id="9" name="Рисунок 8" descr="Изображение выглядит как снимок экрана, Красочность, Графика, искусство&#10;&#10;Автоматически созданное описание">
            <a:extLst>
              <a:ext uri="{FF2B5EF4-FFF2-40B4-BE49-F238E27FC236}">
                <a16:creationId xmlns:a16="http://schemas.microsoft.com/office/drawing/2014/main" id="{8B89EFBD-2F9C-5DD1-3FCF-7F39188A72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533" y="3369250"/>
            <a:ext cx="3463751" cy="330470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CF8943F-E66E-55F6-CDBE-A17F792C8789}"/>
              </a:ext>
            </a:extLst>
          </p:cNvPr>
          <p:cNvSpPr txBox="1"/>
          <p:nvPr/>
        </p:nvSpPr>
        <p:spPr>
          <a:xfrm>
            <a:off x="4684802" y="6147791"/>
            <a:ext cx="51737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n-lt"/>
              </a:rPr>
              <a:t>https://habr.com/ru/companies/io/articles/265007/</a:t>
            </a:r>
            <a:endParaRPr lang="ru-RU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843506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A59D2F2-B760-4406-8276-8F6107213B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397" y="198719"/>
            <a:ext cx="9722818" cy="684579"/>
          </a:xfrm>
        </p:spPr>
        <p:txBody>
          <a:bodyPr>
            <a:normAutofit/>
          </a:bodyPr>
          <a:lstStyle/>
          <a:p>
            <a:r>
              <a:rPr lang="ru-RU" sz="3000" dirty="0">
                <a:solidFill>
                  <a:srgbClr val="79C0E2"/>
                </a:solidFill>
                <a:latin typeface="+mn-lt"/>
                <a:ea typeface="Roboto Medium"/>
                <a:cs typeface="Roboto Medium"/>
              </a:rPr>
              <a:t>Интерпретация: наивный </a:t>
            </a:r>
            <a:r>
              <a:rPr lang="ru-RU" sz="3000" dirty="0" err="1">
                <a:solidFill>
                  <a:srgbClr val="79C0E2"/>
                </a:solidFill>
                <a:latin typeface="+mn-lt"/>
                <a:ea typeface="Roboto Medium"/>
                <a:cs typeface="Roboto Medium"/>
              </a:rPr>
              <a:t>байес</a:t>
            </a:r>
            <a:endParaRPr lang="ru-RU" sz="3000" dirty="0">
              <a:solidFill>
                <a:srgbClr val="79C0E2"/>
              </a:solidFill>
              <a:latin typeface="+mn-lt"/>
              <a:ea typeface="Roboto Medium"/>
              <a:cs typeface="Roboto Medium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E369707-4CF5-4F89-9FBF-87398C22E5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8397" y="883298"/>
            <a:ext cx="11513632" cy="5639422"/>
          </a:xfrm>
        </p:spPr>
        <p:txBody>
          <a:bodyPr>
            <a:normAutofit lnSpcReduction="10000"/>
          </a:bodyPr>
          <a:lstStyle/>
          <a:p>
            <a:pPr marL="114300" indent="0">
              <a:buNone/>
            </a:pPr>
            <a:r>
              <a:rPr lang="ru-RU" sz="2000" b="1" i="0" dirty="0">
                <a:solidFill>
                  <a:schemeClr val="tx1"/>
                </a:solidFill>
                <a:effectLst/>
                <a:latin typeface="+mn-lt"/>
                <a:ea typeface="Roboto" panose="02000000000000000000" pitchFamily="2" charset="0"/>
                <a:cs typeface="Roboto" panose="02000000000000000000" pitchFamily="2" charset="0"/>
              </a:rPr>
              <a:t>наивный байесовский классификатор</a:t>
            </a:r>
            <a:r>
              <a:rPr lang="ru-RU" sz="2000" b="0" i="0" dirty="0">
                <a:solidFill>
                  <a:schemeClr val="tx1"/>
                </a:solidFill>
                <a:effectLst/>
                <a:latin typeface="+mn-lt"/>
                <a:ea typeface="Roboto" panose="02000000000000000000" pitchFamily="2" charset="0"/>
                <a:cs typeface="Roboto" panose="02000000000000000000" pitchFamily="2" charset="0"/>
              </a:rPr>
              <a:t> — простой вероятностный </a:t>
            </a:r>
            <a:r>
              <a:rPr lang="ru-RU" sz="2000" b="0" i="0" u="none" strike="noStrike" dirty="0">
                <a:solidFill>
                  <a:schemeClr val="tx1"/>
                </a:solidFill>
                <a:effectLst/>
                <a:latin typeface="+mn-lt"/>
                <a:ea typeface="Roboto" panose="02000000000000000000" pitchFamily="2" charset="0"/>
                <a:cs typeface="Roboto" panose="02000000000000000000" pitchFamily="2" charset="0"/>
              </a:rPr>
              <a:t>классификатор</a:t>
            </a:r>
            <a:r>
              <a:rPr lang="ru-RU" sz="2000" b="0" i="0" dirty="0">
                <a:solidFill>
                  <a:schemeClr val="tx1"/>
                </a:solidFill>
                <a:effectLst/>
                <a:latin typeface="+mn-lt"/>
                <a:ea typeface="Roboto" panose="02000000000000000000" pitchFamily="2" charset="0"/>
                <a:cs typeface="Roboto" panose="02000000000000000000" pitchFamily="2" charset="0"/>
              </a:rPr>
              <a:t>, основанный на применении </a:t>
            </a:r>
            <a:r>
              <a:rPr lang="ru-RU" sz="2000" b="0" i="0" u="none" strike="noStrike" dirty="0">
                <a:solidFill>
                  <a:schemeClr val="tx1"/>
                </a:solidFill>
                <a:effectLst/>
                <a:latin typeface="+mn-lt"/>
                <a:ea typeface="Roboto" panose="02000000000000000000" pitchFamily="2" charset="0"/>
                <a:cs typeface="Roboto" panose="02000000000000000000" pitchFamily="2" charset="0"/>
              </a:rPr>
              <a:t>теоремы Байеса</a:t>
            </a:r>
            <a:r>
              <a:rPr lang="ru-RU" sz="2000" b="0" i="0" dirty="0">
                <a:solidFill>
                  <a:schemeClr val="tx1"/>
                </a:solidFill>
                <a:effectLst/>
                <a:latin typeface="+mn-lt"/>
                <a:ea typeface="Roboto" panose="02000000000000000000" pitchFamily="2" charset="0"/>
                <a:cs typeface="Roboto" panose="02000000000000000000" pitchFamily="2" charset="0"/>
              </a:rPr>
              <a:t> со строгими (наивными) предположениями о </a:t>
            </a:r>
            <a:r>
              <a:rPr lang="ru-RU" sz="2000" b="0" i="0" u="none" strike="noStrike" dirty="0">
                <a:solidFill>
                  <a:schemeClr val="tx1"/>
                </a:solidFill>
                <a:effectLst/>
                <a:latin typeface="+mn-lt"/>
                <a:ea typeface="Roboto" panose="02000000000000000000" pitchFamily="2" charset="0"/>
                <a:cs typeface="Roboto" panose="02000000000000000000" pitchFamily="2" charset="0"/>
              </a:rPr>
              <a:t>независимости</a:t>
            </a:r>
            <a:r>
              <a:rPr lang="ru-RU" sz="2000" b="0" i="0" dirty="0">
                <a:solidFill>
                  <a:schemeClr val="tx1"/>
                </a:solidFill>
                <a:effectLst/>
                <a:latin typeface="+mn-lt"/>
                <a:ea typeface="Roboto" panose="02000000000000000000" pitchFamily="2" charset="0"/>
                <a:cs typeface="Roboto" panose="02000000000000000000" pitchFamily="2" charset="0"/>
              </a:rPr>
              <a:t>. </a:t>
            </a:r>
            <a:r>
              <a:rPr lang="ru-RU" sz="2000" dirty="0">
                <a:solidFill>
                  <a:srgbClr val="191000"/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rPr>
              <a:t>Хорошо работает, когда данных сотни и тысячи сэмплов.</a:t>
            </a:r>
          </a:p>
          <a:p>
            <a:pPr marL="114300" indent="0" algn="l">
              <a:buNone/>
            </a:pPr>
            <a:endParaRPr lang="ru-RU" sz="2000" dirty="0">
              <a:solidFill>
                <a:schemeClr val="tx1"/>
              </a:solidFill>
              <a:latin typeface="+mn-lt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114300" indent="0" algn="l">
              <a:buNone/>
            </a:pPr>
            <a:endParaRPr lang="ru-RU" b="0" i="0" dirty="0">
              <a:solidFill>
                <a:srgbClr val="333333"/>
              </a:solidFill>
              <a:effectLst/>
              <a:latin typeface="+mn-lt"/>
            </a:endParaRPr>
          </a:p>
          <a:p>
            <a:pPr marL="114300" indent="0" algn="l">
              <a:buNone/>
            </a:pPr>
            <a:endParaRPr lang="ru-RU" dirty="0">
              <a:solidFill>
                <a:srgbClr val="333333"/>
              </a:solidFill>
              <a:latin typeface="+mn-lt"/>
            </a:endParaRPr>
          </a:p>
          <a:p>
            <a:pPr marL="114300" indent="0" algn="l">
              <a:buNone/>
            </a:pPr>
            <a:endParaRPr lang="ru-RU" b="0" i="0" dirty="0">
              <a:solidFill>
                <a:srgbClr val="333333"/>
              </a:solidFill>
              <a:effectLst/>
              <a:latin typeface="+mn-lt"/>
            </a:endParaRPr>
          </a:p>
          <a:p>
            <a:pPr marL="114300" indent="0" algn="l">
              <a:buNone/>
            </a:pPr>
            <a:endParaRPr lang="ru-RU" dirty="0">
              <a:solidFill>
                <a:srgbClr val="333333"/>
              </a:solidFill>
              <a:latin typeface="+mn-lt"/>
            </a:endParaRPr>
          </a:p>
          <a:p>
            <a:pPr marL="114300" indent="0" algn="l">
              <a:buNone/>
            </a:pPr>
            <a:endParaRPr lang="en-US" sz="2000" b="0" i="0" dirty="0">
              <a:solidFill>
                <a:srgbClr val="333333"/>
              </a:solidFill>
              <a:effectLst/>
              <a:latin typeface="+mn-lt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114300" indent="0">
              <a:buNone/>
            </a:pPr>
            <a:endParaRPr lang="en-US" sz="2000" b="0" i="0" dirty="0">
              <a:solidFill>
                <a:srgbClr val="333333"/>
              </a:solidFill>
              <a:effectLst/>
              <a:latin typeface="+mn-lt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114300" indent="0">
              <a:buNone/>
            </a:pPr>
            <a:r>
              <a:rPr lang="ru-RU" sz="2000" b="0" i="0" dirty="0">
                <a:solidFill>
                  <a:srgbClr val="333333"/>
                </a:solidFill>
                <a:effectLst/>
                <a:latin typeface="+mn-lt"/>
                <a:ea typeface="Roboto" panose="02000000000000000000" pitchFamily="2" charset="0"/>
                <a:cs typeface="Roboto" panose="02000000000000000000" pitchFamily="2" charset="0"/>
              </a:rPr>
              <a:t>На практике используется в следующих областях:</a:t>
            </a:r>
            <a:endParaRPr lang="en-US" sz="2000" dirty="0">
              <a:latin typeface="+mn-lt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ru-RU" sz="2000" b="0" i="0" dirty="0">
                <a:solidFill>
                  <a:srgbClr val="333333"/>
                </a:solidFill>
                <a:effectLst/>
                <a:latin typeface="+mn-lt"/>
                <a:ea typeface="Roboto" panose="02000000000000000000" pitchFamily="2" charset="0"/>
                <a:cs typeface="Roboto" panose="02000000000000000000" pitchFamily="2" charset="0"/>
              </a:rPr>
              <a:t>определение спама, приходящего на электронную почту</a:t>
            </a:r>
            <a:r>
              <a:rPr lang="en-US" sz="2000" dirty="0">
                <a:solidFill>
                  <a:srgbClr val="333333"/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rPr>
              <a:t>;</a:t>
            </a:r>
            <a:endParaRPr lang="ru-RU" sz="2000" b="0" i="0" dirty="0">
              <a:solidFill>
                <a:srgbClr val="333333"/>
              </a:solidFill>
              <a:effectLst/>
              <a:latin typeface="+mn-lt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rgbClr val="333333"/>
                </a:solidFill>
                <a:effectLst/>
                <a:latin typeface="+mn-lt"/>
                <a:ea typeface="Roboto" panose="02000000000000000000" pitchFamily="2" charset="0"/>
                <a:cs typeface="Roboto" panose="02000000000000000000" pitchFamily="2" charset="0"/>
              </a:rPr>
              <a:t>автоматическая привязка новостных статей к тематическим рубрикам;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rgbClr val="333333"/>
                </a:solidFill>
                <a:effectLst/>
                <a:latin typeface="+mn-lt"/>
                <a:ea typeface="Roboto" panose="02000000000000000000" pitchFamily="2" charset="0"/>
                <a:cs typeface="Roboto" panose="02000000000000000000" pitchFamily="2" charset="0"/>
              </a:rPr>
              <a:t>выявление эмоциональной окраски текста</a:t>
            </a:r>
            <a:r>
              <a:rPr lang="ru-RU" sz="2000" dirty="0">
                <a:solidFill>
                  <a:srgbClr val="333333"/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rPr>
              <a:t>.</a:t>
            </a:r>
            <a:endParaRPr lang="ru-RU" sz="2000" b="0" i="0" dirty="0">
              <a:solidFill>
                <a:srgbClr val="333333"/>
              </a:solidFill>
              <a:effectLst/>
              <a:latin typeface="+mn-lt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27D915-41DF-4BE1-A1CC-B4A4B1667840}"/>
              </a:ext>
            </a:extLst>
          </p:cNvPr>
          <p:cNvSpPr txBox="1"/>
          <p:nvPr/>
        </p:nvSpPr>
        <p:spPr>
          <a:xfrm>
            <a:off x="7015829" y="6368831"/>
            <a:ext cx="52591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n-lt"/>
              </a:rPr>
              <a:t>https://www.bazhenov.me/blog/2012/06/11/naive-bayes.html</a:t>
            </a:r>
            <a:endParaRPr lang="ru-RU" dirty="0">
              <a:latin typeface="+mn-lt"/>
            </a:endParaRPr>
          </a:p>
        </p:txBody>
      </p:sp>
      <p:pic>
        <p:nvPicPr>
          <p:cNvPr id="7" name="Рисунок 6" descr="Изображение выглядит как текст, снимок экрана, Шрифт, линия&#10;&#10;Автоматически созданное описание">
            <a:extLst>
              <a:ext uri="{FF2B5EF4-FFF2-40B4-BE49-F238E27FC236}">
                <a16:creationId xmlns:a16="http://schemas.microsoft.com/office/drawing/2014/main" id="{05CBEE13-8636-4B68-D970-A75E588BC6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7457" y="1946152"/>
            <a:ext cx="7915961" cy="273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6979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A59D2F2-B760-4406-8276-8F6107213B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688" y="136525"/>
            <a:ext cx="9722818" cy="646900"/>
          </a:xfrm>
        </p:spPr>
        <p:txBody>
          <a:bodyPr>
            <a:normAutofit/>
          </a:bodyPr>
          <a:lstStyle/>
          <a:p>
            <a:r>
              <a:rPr lang="ru-RU" sz="3000" dirty="0">
                <a:solidFill>
                  <a:srgbClr val="79C0E2"/>
                </a:solidFill>
                <a:latin typeface="+mn-lt"/>
                <a:ea typeface="Roboto Medium"/>
                <a:cs typeface="Roboto Medium"/>
              </a:rPr>
              <a:t>Методы машинного обучения: решающие деревья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E369707-4CF5-4F89-9FBF-87398C22E5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688" y="735049"/>
            <a:ext cx="11635552" cy="5461748"/>
          </a:xfrm>
        </p:spPr>
        <p:txBody>
          <a:bodyPr>
            <a:normAutofit fontScale="92500" lnSpcReduction="10000"/>
          </a:bodyPr>
          <a:lstStyle/>
          <a:p>
            <a:pPr marL="0" indent="0" algn="l">
              <a:buNone/>
            </a:pPr>
            <a:r>
              <a:rPr lang="ru-RU" sz="2200" b="1" i="0" dirty="0">
                <a:solidFill>
                  <a:srgbClr val="202122"/>
                </a:solidFill>
                <a:effectLst/>
                <a:latin typeface="+mn-lt"/>
                <a:ea typeface="Roboto" panose="02000000000000000000" pitchFamily="2" charset="0"/>
                <a:cs typeface="Roboto" panose="02000000000000000000" pitchFamily="2" charset="0"/>
              </a:rPr>
              <a:t>дерево принятия решений</a:t>
            </a:r>
            <a:r>
              <a:rPr lang="ru-RU" sz="2200" b="0" i="0" dirty="0">
                <a:solidFill>
                  <a:srgbClr val="202122"/>
                </a:solidFill>
                <a:effectLst/>
                <a:latin typeface="+mn-lt"/>
                <a:ea typeface="Roboto" panose="02000000000000000000" pitchFamily="2" charset="0"/>
                <a:cs typeface="Roboto" panose="02000000000000000000" pitchFamily="2" charset="0"/>
              </a:rPr>
              <a:t> — </a:t>
            </a:r>
            <a:r>
              <a:rPr lang="ru-RU" sz="2000" b="0" i="0" dirty="0">
                <a:solidFill>
                  <a:srgbClr val="354541"/>
                </a:solidFill>
                <a:effectLst/>
                <a:latin typeface="+mn-lt"/>
                <a:ea typeface="Roboto" panose="02000000000000000000" pitchFamily="2" charset="0"/>
                <a:cs typeface="Roboto" panose="02000000000000000000" pitchFamily="2" charset="0"/>
              </a:rPr>
              <a:t>Решающее дерево предсказывает </a:t>
            </a:r>
            <a:endParaRPr lang="en-US" sz="2000" b="0" i="0" dirty="0">
              <a:solidFill>
                <a:srgbClr val="354541"/>
              </a:solidFill>
              <a:effectLst/>
              <a:latin typeface="+mn-lt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indent="0" algn="l">
              <a:buNone/>
            </a:pPr>
            <a:r>
              <a:rPr lang="ru-RU" sz="2000" b="0" i="0" dirty="0">
                <a:solidFill>
                  <a:srgbClr val="354541"/>
                </a:solidFill>
                <a:effectLst/>
                <a:latin typeface="+mn-lt"/>
                <a:ea typeface="Roboto" panose="02000000000000000000" pitchFamily="2" charset="0"/>
                <a:cs typeface="Roboto" panose="02000000000000000000" pitchFamily="2" charset="0"/>
              </a:rPr>
              <a:t>значение целевой переменной с помощью применения </a:t>
            </a:r>
            <a:endParaRPr lang="en-US" sz="2000" b="0" i="0" dirty="0">
              <a:solidFill>
                <a:srgbClr val="354541"/>
              </a:solidFill>
              <a:effectLst/>
              <a:latin typeface="+mn-lt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indent="0" algn="l">
              <a:buNone/>
            </a:pPr>
            <a:r>
              <a:rPr lang="ru-RU" sz="2000" b="0" i="0" dirty="0">
                <a:solidFill>
                  <a:srgbClr val="354541"/>
                </a:solidFill>
                <a:effectLst/>
                <a:latin typeface="+mn-lt"/>
                <a:ea typeface="Roboto" panose="02000000000000000000" pitchFamily="2" charset="0"/>
                <a:cs typeface="Roboto" panose="02000000000000000000" pitchFamily="2" charset="0"/>
              </a:rPr>
              <a:t>последовательности простых решающих правил </a:t>
            </a:r>
            <a:endParaRPr lang="en-US" sz="2000" b="0" i="0" dirty="0">
              <a:solidFill>
                <a:srgbClr val="354541"/>
              </a:solidFill>
              <a:effectLst/>
              <a:latin typeface="+mn-lt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indent="0" algn="l">
              <a:buNone/>
            </a:pPr>
            <a:r>
              <a:rPr lang="ru-RU" sz="2000" b="0" i="0" dirty="0">
                <a:solidFill>
                  <a:srgbClr val="354541"/>
                </a:solidFill>
                <a:effectLst/>
                <a:latin typeface="+mn-lt"/>
                <a:ea typeface="Roboto" panose="02000000000000000000" pitchFamily="2" charset="0"/>
                <a:cs typeface="Roboto" panose="02000000000000000000" pitchFamily="2" charset="0"/>
              </a:rPr>
              <a:t>(которые называются предикатами). </a:t>
            </a:r>
            <a:endParaRPr lang="en-US" sz="2000" b="0" i="0" dirty="0">
              <a:solidFill>
                <a:srgbClr val="354541"/>
              </a:solidFill>
              <a:effectLst/>
              <a:latin typeface="+mn-lt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indent="0" algn="l">
              <a:buNone/>
            </a:pPr>
            <a:r>
              <a:rPr lang="ru-RU" sz="2000" b="0" i="0" dirty="0">
                <a:solidFill>
                  <a:srgbClr val="354541"/>
                </a:solidFill>
                <a:effectLst/>
                <a:latin typeface="+mn-lt"/>
                <a:ea typeface="Roboto" panose="02000000000000000000" pitchFamily="2" charset="0"/>
                <a:cs typeface="Roboto" panose="02000000000000000000" pitchFamily="2" charset="0"/>
              </a:rPr>
              <a:t>Этот процесс в некотором смысле согласуется с естественным </a:t>
            </a:r>
            <a:endParaRPr lang="en-US" sz="2000" b="0" i="0" dirty="0">
              <a:solidFill>
                <a:srgbClr val="354541"/>
              </a:solidFill>
              <a:effectLst/>
              <a:latin typeface="+mn-lt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indent="0" algn="l">
              <a:buNone/>
            </a:pPr>
            <a:r>
              <a:rPr lang="ru-RU" sz="2000" b="0" i="0" dirty="0">
                <a:solidFill>
                  <a:srgbClr val="354541"/>
                </a:solidFill>
                <a:effectLst/>
                <a:latin typeface="+mn-lt"/>
                <a:ea typeface="Roboto" panose="02000000000000000000" pitchFamily="2" charset="0"/>
                <a:cs typeface="Roboto" panose="02000000000000000000" pitchFamily="2" charset="0"/>
              </a:rPr>
              <a:t>для человека процессом принятия решений.</a:t>
            </a:r>
            <a:endParaRPr lang="en-US" sz="2000" dirty="0">
              <a:solidFill>
                <a:srgbClr val="333333"/>
              </a:solidFill>
              <a:latin typeface="+mn-lt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indent="0" algn="l">
              <a:buNone/>
            </a:pPr>
            <a:endParaRPr lang="en-US" sz="2000" b="0" i="0" dirty="0">
              <a:solidFill>
                <a:srgbClr val="333333"/>
              </a:solidFill>
              <a:effectLst/>
              <a:latin typeface="+mn-lt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indent="0" algn="l">
              <a:buNone/>
            </a:pPr>
            <a:endParaRPr lang="en-US" sz="2000" dirty="0">
              <a:solidFill>
                <a:srgbClr val="333333"/>
              </a:solidFill>
              <a:latin typeface="+mn-lt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indent="0" algn="l">
              <a:buNone/>
            </a:pPr>
            <a:endParaRPr lang="en-US" sz="2000" b="0" i="0" dirty="0">
              <a:solidFill>
                <a:srgbClr val="333333"/>
              </a:solidFill>
              <a:effectLst/>
              <a:latin typeface="+mn-lt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indent="0" algn="l">
              <a:buNone/>
            </a:pPr>
            <a:endParaRPr lang="en-US" sz="2000" dirty="0">
              <a:solidFill>
                <a:srgbClr val="333333"/>
              </a:solidFill>
              <a:latin typeface="+mn-lt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indent="0" algn="l">
              <a:buNone/>
            </a:pPr>
            <a:r>
              <a:rPr lang="ru-RU" sz="2000" b="0" i="0" dirty="0">
                <a:solidFill>
                  <a:srgbClr val="333333"/>
                </a:solidFill>
                <a:effectLst/>
                <a:latin typeface="+mn-lt"/>
                <a:ea typeface="Roboto" panose="02000000000000000000" pitchFamily="2" charset="0"/>
                <a:cs typeface="Roboto" panose="02000000000000000000" pitchFamily="2" charset="0"/>
              </a:rPr>
              <a:t>Для бизнес-процессов это дерево складывается из минимального числа вопросов, предполагающих однозначный ответ — «да» или «нет». Последовательно дав ответы на все эти вопросы, мы приходим к правильному выбору. Методологические преимущества дерева принятия решений – в том, что оно структурирует и систематизирует проблему, а итоговое решение принимается на основе логических выводов. 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191000"/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rPr>
              <a:t>Хорошо работает, когда данных десятки и сотни тысяч сэмплов.</a:t>
            </a:r>
          </a:p>
          <a:p>
            <a:pPr marL="0" indent="0" algn="l">
              <a:buNone/>
            </a:pPr>
            <a:endParaRPr lang="ru-RU" sz="2000" dirty="0">
              <a:latin typeface="+mn-lt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F3D156-ADAA-42D9-890F-2AF43CFC72DE}"/>
              </a:ext>
            </a:extLst>
          </p:cNvPr>
          <p:cNvSpPr txBox="1"/>
          <p:nvPr/>
        </p:nvSpPr>
        <p:spPr>
          <a:xfrm>
            <a:off x="365760" y="3182333"/>
            <a:ext cx="62809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n-lt"/>
              </a:rPr>
              <a:t>https://academy.yandex.ru/handbook/ml/article/reshayushchiye-derevya</a:t>
            </a:r>
            <a:endParaRPr lang="ru-RU" dirty="0">
              <a:latin typeface="+mn-lt"/>
            </a:endParaRPr>
          </a:p>
        </p:txBody>
      </p:sp>
      <p:pic>
        <p:nvPicPr>
          <p:cNvPr id="7" name="Рисунок 6" descr="Изображение выглядит как снимок экрана, текст, Шрифт,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3A5EF71E-6033-A5FA-6449-BD5E82C0D3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5057" y="501118"/>
            <a:ext cx="4441183" cy="419444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15812E7-94EA-B8EB-3BFA-9EAD3893D2CA}"/>
              </a:ext>
            </a:extLst>
          </p:cNvPr>
          <p:cNvSpPr txBox="1"/>
          <p:nvPr/>
        </p:nvSpPr>
        <p:spPr>
          <a:xfrm>
            <a:off x="365759" y="6122951"/>
            <a:ext cx="31200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n-lt"/>
              </a:rPr>
              <a:t>https://habr.com/ru/articles/448892/</a:t>
            </a:r>
            <a:endParaRPr lang="ru-RU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297560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A59D2F2-B760-4406-8276-8F6107213B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688" y="136525"/>
            <a:ext cx="11914226" cy="646900"/>
          </a:xfrm>
        </p:spPr>
        <p:txBody>
          <a:bodyPr>
            <a:normAutofit/>
          </a:bodyPr>
          <a:lstStyle/>
          <a:p>
            <a:r>
              <a:rPr lang="ru-RU" sz="3000" dirty="0">
                <a:solidFill>
                  <a:srgbClr val="79C0E2"/>
                </a:solidFill>
                <a:latin typeface="+mn-lt"/>
                <a:ea typeface="Roboto Medium"/>
                <a:cs typeface="Roboto Medium"/>
              </a:rPr>
              <a:t>Методы машинного обучения: ансамбли решающих деревьев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E369707-4CF5-4F89-9FBF-87398C22E5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688" y="897997"/>
            <a:ext cx="11635552" cy="2739655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ru-RU" sz="2000" b="0" i="0" dirty="0">
                <a:solidFill>
                  <a:schemeClr val="tx1"/>
                </a:solidFill>
                <a:effectLst/>
                <a:latin typeface="+mn-lt"/>
              </a:rPr>
              <a:t>Алгоритм случайного леса (</a:t>
            </a:r>
            <a:r>
              <a:rPr lang="ru-RU" sz="2000" b="1" i="0" dirty="0" err="1">
                <a:solidFill>
                  <a:schemeClr val="tx1"/>
                </a:solidFill>
                <a:effectLst/>
                <a:latin typeface="+mn-lt"/>
              </a:rPr>
              <a:t>Random</a:t>
            </a:r>
            <a:r>
              <a:rPr lang="ru-RU" sz="2000" b="1" i="0" dirty="0">
                <a:solidFill>
                  <a:schemeClr val="tx1"/>
                </a:solidFill>
                <a:effectLst/>
                <a:latin typeface="+mn-lt"/>
              </a:rPr>
              <a:t> </a:t>
            </a:r>
            <a:r>
              <a:rPr lang="ru-RU" sz="2000" b="1" i="0" dirty="0" err="1">
                <a:solidFill>
                  <a:schemeClr val="tx1"/>
                </a:solidFill>
                <a:effectLst/>
                <a:latin typeface="+mn-lt"/>
              </a:rPr>
              <a:t>Forest</a:t>
            </a:r>
            <a:r>
              <a:rPr lang="ru-RU" sz="2000" b="0" i="0" dirty="0">
                <a:solidFill>
                  <a:schemeClr val="tx1"/>
                </a:solidFill>
                <a:effectLst/>
                <a:latin typeface="+mn-lt"/>
              </a:rPr>
              <a:t>) —</a:t>
            </a:r>
            <a:r>
              <a:rPr lang="en-US" sz="2000" b="0" i="0" dirty="0">
                <a:solidFill>
                  <a:schemeClr val="tx1"/>
                </a:solidFill>
                <a:effectLst/>
                <a:latin typeface="+mn-lt"/>
              </a:rPr>
              <a:t> </a:t>
            </a:r>
            <a:r>
              <a:rPr lang="ru-RU" sz="2000" b="0" i="0" dirty="0">
                <a:solidFill>
                  <a:schemeClr val="tx1"/>
                </a:solidFill>
                <a:effectLst/>
                <a:latin typeface="+mn-lt"/>
              </a:rPr>
              <a:t>использ</a:t>
            </a:r>
            <a:r>
              <a:rPr lang="ru-RU" sz="2000" dirty="0">
                <a:solidFill>
                  <a:schemeClr val="tx1"/>
                </a:solidFill>
                <a:latin typeface="+mn-lt"/>
              </a:rPr>
              <a:t>ует</a:t>
            </a:r>
            <a:r>
              <a:rPr lang="ru-RU" sz="2000" b="0" i="0" dirty="0">
                <a:solidFill>
                  <a:schemeClr val="tx1"/>
                </a:solidFill>
                <a:effectLst/>
                <a:latin typeface="+mn-lt"/>
              </a:rPr>
              <a:t> ансамбль решающих деревьев. Само по себе решающее дерево предоставляет крайне невысокое качество классификации, но из-за большого их количества результат значительно улучшается. </a:t>
            </a:r>
            <a:endParaRPr lang="en-US" sz="2000" dirty="0">
              <a:solidFill>
                <a:srgbClr val="333333"/>
              </a:solidFill>
              <a:latin typeface="+mn-lt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indent="0" algn="l">
              <a:buNone/>
            </a:pPr>
            <a:endParaRPr lang="en-US" sz="2000" b="0" i="0" dirty="0">
              <a:solidFill>
                <a:srgbClr val="333333"/>
              </a:solidFill>
              <a:effectLst/>
              <a:latin typeface="+mn-lt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indent="0" algn="l">
              <a:buNone/>
            </a:pPr>
            <a:r>
              <a:rPr lang="ru-RU" sz="2000" b="1" i="0" dirty="0" err="1">
                <a:solidFill>
                  <a:srgbClr val="202122"/>
                </a:solidFill>
                <a:effectLst/>
                <a:latin typeface="+mn-lt"/>
                <a:ea typeface="Roboto" panose="02000000000000000000" pitchFamily="2" charset="0"/>
                <a:cs typeface="Roboto" panose="02000000000000000000" pitchFamily="2" charset="0"/>
              </a:rPr>
              <a:t>Бустинг</a:t>
            </a:r>
            <a:r>
              <a:rPr lang="en-US" sz="2000" baseline="30000" dirty="0">
                <a:solidFill>
                  <a:srgbClr val="202122"/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ru-RU" sz="2000" b="0" i="0" dirty="0">
                <a:solidFill>
                  <a:srgbClr val="202122"/>
                </a:solidFill>
                <a:effectLst/>
                <a:latin typeface="+mn-lt"/>
                <a:ea typeface="Roboto" panose="02000000000000000000" pitchFamily="2" charset="0"/>
                <a:cs typeface="Roboto" panose="02000000000000000000" pitchFamily="2" charset="0"/>
              </a:rPr>
              <a:t>(</a:t>
            </a:r>
            <a:r>
              <a:rPr lang="ru-RU" sz="2000" b="0" i="0" u="none" strike="noStrike" dirty="0">
                <a:solidFill>
                  <a:schemeClr val="tx1"/>
                </a:solidFill>
                <a:effectLst/>
                <a:latin typeface="+mn-lt"/>
                <a:ea typeface="Roboto" panose="02000000000000000000" pitchFamily="2" charset="0"/>
                <a:cs typeface="Roboto" panose="02000000000000000000" pitchFamily="2" charset="0"/>
              </a:rPr>
              <a:t>англ.</a:t>
            </a:r>
            <a:r>
              <a:rPr lang="ru-RU" sz="2000" b="0" i="0" dirty="0">
                <a:solidFill>
                  <a:schemeClr val="tx1"/>
                </a:solidFill>
                <a:effectLst/>
                <a:latin typeface="+mn-lt"/>
                <a:ea typeface="Roboto" panose="02000000000000000000" pitchFamily="2" charset="0"/>
                <a:cs typeface="Roboto" panose="02000000000000000000" pitchFamily="2" charset="0"/>
              </a:rPr>
              <a:t> </a:t>
            </a:r>
            <a:r>
              <a:rPr lang="ru-RU" sz="2000" b="0" i="1" dirty="0" err="1">
                <a:solidFill>
                  <a:schemeClr val="tx1"/>
                </a:solidFill>
                <a:effectLst/>
                <a:latin typeface="+mn-lt"/>
                <a:ea typeface="Roboto" panose="02000000000000000000" pitchFamily="2" charset="0"/>
                <a:cs typeface="Roboto" panose="02000000000000000000" pitchFamily="2" charset="0"/>
              </a:rPr>
              <a:t>boosting</a:t>
            </a:r>
            <a:r>
              <a:rPr lang="ru-RU" sz="2000" b="0" i="0" dirty="0">
                <a:solidFill>
                  <a:schemeClr val="tx1"/>
                </a:solidFill>
                <a:effectLst/>
                <a:latin typeface="+mn-lt"/>
                <a:ea typeface="Roboto" panose="02000000000000000000" pitchFamily="2" charset="0"/>
                <a:cs typeface="Roboto" panose="02000000000000000000" pitchFamily="2" charset="0"/>
              </a:rPr>
              <a:t> — усиление) — </a:t>
            </a:r>
            <a:r>
              <a:rPr lang="ru-RU" sz="2000" b="0" i="0" u="none" strike="noStrike" dirty="0">
                <a:solidFill>
                  <a:schemeClr val="tx1"/>
                </a:solidFill>
                <a:effectLst/>
                <a:latin typeface="+mn-lt"/>
                <a:ea typeface="Roboto" panose="02000000000000000000" pitchFamily="2" charset="0"/>
                <a:cs typeface="Roboto" panose="02000000000000000000" pitchFamily="2" charset="0"/>
              </a:rPr>
              <a:t>ансамблевый</a:t>
            </a:r>
            <a:r>
              <a:rPr lang="ru-RU" sz="2000" b="0" i="0" dirty="0">
                <a:solidFill>
                  <a:schemeClr val="tx1"/>
                </a:solidFill>
                <a:effectLst/>
                <a:latin typeface="+mn-lt"/>
                <a:ea typeface="Roboto" panose="02000000000000000000" pitchFamily="2" charset="0"/>
                <a:cs typeface="Roboto" panose="02000000000000000000" pitchFamily="2" charset="0"/>
              </a:rPr>
              <a:t> </a:t>
            </a:r>
            <a:r>
              <a:rPr lang="ru-RU" sz="2000" b="0" i="0" u="none" strike="noStrike" dirty="0">
                <a:solidFill>
                  <a:schemeClr val="tx1"/>
                </a:solidFill>
                <a:effectLst/>
                <a:latin typeface="+mn-lt"/>
                <a:ea typeface="Roboto" panose="02000000000000000000" pitchFamily="2" charset="0"/>
                <a:cs typeface="Roboto" panose="02000000000000000000" pitchFamily="2" charset="0"/>
              </a:rPr>
              <a:t>мета</a:t>
            </a:r>
            <a:r>
              <a:rPr lang="en-US" sz="2000" dirty="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rPr>
              <a:t>-</a:t>
            </a:r>
            <a:r>
              <a:rPr lang="ru-RU" sz="2000" b="0" i="0" u="none" strike="noStrike" dirty="0">
                <a:solidFill>
                  <a:schemeClr val="tx1"/>
                </a:solidFill>
                <a:effectLst/>
                <a:latin typeface="+mn-lt"/>
                <a:ea typeface="Roboto" panose="02000000000000000000" pitchFamily="2" charset="0"/>
                <a:cs typeface="Roboto" panose="02000000000000000000" pitchFamily="2" charset="0"/>
              </a:rPr>
              <a:t>алгоритм</a:t>
            </a:r>
            <a:r>
              <a:rPr lang="ru-RU" sz="2000" b="0" i="0" dirty="0">
                <a:solidFill>
                  <a:schemeClr val="tx1"/>
                </a:solidFill>
                <a:effectLst/>
                <a:latin typeface="+mn-lt"/>
                <a:ea typeface="Roboto" panose="02000000000000000000" pitchFamily="2" charset="0"/>
                <a:cs typeface="Roboto" panose="02000000000000000000" pitchFamily="2" charset="0"/>
              </a:rPr>
              <a:t> </a:t>
            </a:r>
            <a:r>
              <a:rPr lang="ru-RU" sz="2000" b="0" i="0" u="none" strike="noStrike" dirty="0">
                <a:solidFill>
                  <a:schemeClr val="tx1"/>
                </a:solidFill>
                <a:effectLst/>
                <a:latin typeface="+mn-lt"/>
                <a:ea typeface="Roboto" panose="02000000000000000000" pitchFamily="2" charset="0"/>
                <a:cs typeface="Roboto" panose="02000000000000000000" pitchFamily="2" charset="0"/>
              </a:rPr>
              <a:t>машинного обучения</a:t>
            </a:r>
            <a:r>
              <a:rPr lang="ru-RU" sz="2000" b="0" i="0" dirty="0">
                <a:solidFill>
                  <a:schemeClr val="tx1"/>
                </a:solidFill>
                <a:effectLst/>
                <a:latin typeface="+mn-lt"/>
                <a:ea typeface="Roboto" panose="02000000000000000000" pitchFamily="2" charset="0"/>
                <a:cs typeface="Roboto" panose="02000000000000000000" pitchFamily="2" charset="0"/>
              </a:rPr>
              <a:t>, применяется главным образом для уменьшения </a:t>
            </a:r>
            <a:r>
              <a:rPr lang="ru-RU" sz="2000" b="0" i="0" u="none" strike="noStrike" dirty="0">
                <a:solidFill>
                  <a:schemeClr val="tx1"/>
                </a:solidFill>
                <a:effectLst/>
                <a:latin typeface="+mn-lt"/>
                <a:ea typeface="Roboto" panose="02000000000000000000" pitchFamily="2" charset="0"/>
                <a:cs typeface="Roboto" panose="02000000000000000000" pitchFamily="2" charset="0"/>
              </a:rPr>
              <a:t>смещения</a:t>
            </a:r>
            <a:r>
              <a:rPr lang="ru-RU" sz="2000" b="0" i="0" dirty="0">
                <a:solidFill>
                  <a:schemeClr val="tx1"/>
                </a:solidFill>
                <a:effectLst/>
                <a:latin typeface="+mn-lt"/>
                <a:ea typeface="Roboto" panose="02000000000000000000" pitchFamily="2" charset="0"/>
                <a:cs typeface="Roboto" panose="02000000000000000000" pitchFamily="2" charset="0"/>
              </a:rPr>
              <a:t> (погрешности оценки), а также дисперсии в </a:t>
            </a:r>
            <a:r>
              <a:rPr lang="ru-RU" sz="2000" b="0" i="0" u="none" strike="noStrike" dirty="0">
                <a:solidFill>
                  <a:schemeClr val="tx1"/>
                </a:solidFill>
                <a:effectLst/>
                <a:latin typeface="+mn-lt"/>
                <a:ea typeface="Roboto" panose="02000000000000000000" pitchFamily="2" charset="0"/>
                <a:cs typeface="Roboto" panose="02000000000000000000" pitchFamily="2" charset="0"/>
              </a:rPr>
              <a:t>обучении с учителем</a:t>
            </a:r>
            <a:r>
              <a:rPr lang="ru-RU" sz="2000" b="0" i="0" dirty="0">
                <a:solidFill>
                  <a:schemeClr val="tx1"/>
                </a:solidFill>
                <a:effectLst/>
                <a:latin typeface="+mn-lt"/>
                <a:ea typeface="Roboto" panose="02000000000000000000" pitchFamily="2" charset="0"/>
                <a:cs typeface="Roboto" panose="02000000000000000000" pitchFamily="2" charset="0"/>
              </a:rPr>
              <a:t>. Также определяется как семейство алгоритмов машинного обучения, преобразующих слабые обучающие алгоритмы в сильные.</a:t>
            </a:r>
            <a:endParaRPr lang="ru-RU" sz="2000" dirty="0">
              <a:solidFill>
                <a:schemeClr val="tx1"/>
              </a:solidFill>
              <a:latin typeface="+mn-lt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F3D156-ADAA-42D9-890F-2AF43CFC72DE}"/>
              </a:ext>
            </a:extLst>
          </p:cNvPr>
          <p:cNvSpPr txBox="1"/>
          <p:nvPr/>
        </p:nvSpPr>
        <p:spPr>
          <a:xfrm>
            <a:off x="190688" y="1902173"/>
            <a:ext cx="105216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n-lt"/>
              </a:rPr>
              <a:t>https://proglib.io/p/mashinnoe-obuchenie-dlya-nachinayushchih-algoritm-sluchaynogo-lesa-random-forest-2021-08-12</a:t>
            </a:r>
            <a:endParaRPr lang="ru-RU" dirty="0">
              <a:latin typeface="+mn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5812E7-94EA-B8EB-3BFA-9EAD3893D2CA}"/>
              </a:ext>
            </a:extLst>
          </p:cNvPr>
          <p:cNvSpPr txBox="1"/>
          <p:nvPr/>
        </p:nvSpPr>
        <p:spPr>
          <a:xfrm>
            <a:off x="8767155" y="3329875"/>
            <a:ext cx="31200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n-lt"/>
              </a:rPr>
              <a:t>https://ru.wikipedia.org/wiki/</a:t>
            </a:r>
            <a:r>
              <a:rPr lang="ru-RU" dirty="0" err="1">
                <a:latin typeface="+mn-lt"/>
              </a:rPr>
              <a:t>Бустинг</a:t>
            </a:r>
            <a:endParaRPr lang="ru-RU" dirty="0">
              <a:latin typeface="+mn-lt"/>
            </a:endParaRPr>
          </a:p>
        </p:txBody>
      </p:sp>
      <p:pic>
        <p:nvPicPr>
          <p:cNvPr id="9" name="Рисунок 8" descr="Изображение выглядит как снимок экрана, Красочность, Графика, желтый&#10;&#10;Автоматически созданное описание">
            <a:extLst>
              <a:ext uri="{FF2B5EF4-FFF2-40B4-BE49-F238E27FC236}">
                <a16:creationId xmlns:a16="http://schemas.microsoft.com/office/drawing/2014/main" id="{96711F26-4955-27E4-D319-A99AF8D59D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0878" y="3752224"/>
            <a:ext cx="3729644" cy="2939465"/>
          </a:xfrm>
          <a:prstGeom prst="rect">
            <a:avLst/>
          </a:prstGeom>
        </p:spPr>
      </p:pic>
      <p:pic>
        <p:nvPicPr>
          <p:cNvPr id="11" name="Рисунок 10" descr="Изображение выглядит как линия, диаграмма, График,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0AC8033C-371A-FFBC-61B4-AEFC9D441D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750" y="3693794"/>
            <a:ext cx="5904910" cy="234124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121769C-FC44-C13D-AE9D-89D3BD0C34F9}"/>
              </a:ext>
            </a:extLst>
          </p:cNvPr>
          <p:cNvSpPr txBox="1"/>
          <p:nvPr/>
        </p:nvSpPr>
        <p:spPr>
          <a:xfrm>
            <a:off x="329737" y="6091181"/>
            <a:ext cx="63924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n-lt"/>
              </a:rPr>
              <a:t>https://neurohive.io/ru/osnovy-data-science/gradientyj-busting/</a:t>
            </a:r>
            <a:endParaRPr lang="ru-RU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825009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A59D2F2-B760-4406-8276-8F6107213B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688" y="136525"/>
            <a:ext cx="9722818" cy="646900"/>
          </a:xfrm>
        </p:spPr>
        <p:txBody>
          <a:bodyPr>
            <a:normAutofit/>
          </a:bodyPr>
          <a:lstStyle/>
          <a:p>
            <a:r>
              <a:rPr lang="ru-RU" sz="3000" dirty="0">
                <a:solidFill>
                  <a:srgbClr val="79C0E2"/>
                </a:solidFill>
                <a:latin typeface="+mn-lt"/>
                <a:ea typeface="Roboto Medium"/>
                <a:cs typeface="Roboto Medium"/>
              </a:rPr>
              <a:t>Интерпретация модели: решающие деревья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5812E7-94EA-B8EB-3BFA-9EAD3893D2CA}"/>
              </a:ext>
            </a:extLst>
          </p:cNvPr>
          <p:cNvSpPr txBox="1"/>
          <p:nvPr/>
        </p:nvSpPr>
        <p:spPr>
          <a:xfrm>
            <a:off x="190688" y="3622193"/>
            <a:ext cx="43702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n-lt"/>
              </a:rPr>
              <a:t>https://habr.com/ru/companies/skillfactory/articles/519346/</a:t>
            </a:r>
            <a:endParaRPr lang="ru-RU" dirty="0">
              <a:latin typeface="+mn-lt"/>
            </a:endParaRPr>
          </a:p>
        </p:txBody>
      </p:sp>
      <p:pic>
        <p:nvPicPr>
          <p:cNvPr id="13" name="Рисунок 12" descr="Изображение выглядит как диаграмма, текст, План,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3B7A9E44-C403-D139-0F53-2C662AB67E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560" y="1048235"/>
            <a:ext cx="8113222" cy="2309148"/>
          </a:xfrm>
          <a:prstGeom prst="rect">
            <a:avLst/>
          </a:prstGeom>
        </p:spPr>
      </p:pic>
      <p:pic>
        <p:nvPicPr>
          <p:cNvPr id="15" name="Рисунок 14" descr="Изображение выглядит как текст, диаграмма, График, линия&#10;&#10;Автоматически созданное описание">
            <a:extLst>
              <a:ext uri="{FF2B5EF4-FFF2-40B4-BE49-F238E27FC236}">
                <a16:creationId xmlns:a16="http://schemas.microsoft.com/office/drawing/2014/main" id="{A8DF436A-39FB-5619-A095-1584AE2483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5440" y="3677611"/>
            <a:ext cx="7238073" cy="28174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6A5224E-780B-FEE9-4F68-26389292D725}"/>
              </a:ext>
            </a:extLst>
          </p:cNvPr>
          <p:cNvSpPr txBox="1"/>
          <p:nvPr/>
        </p:nvSpPr>
        <p:spPr>
          <a:xfrm>
            <a:off x="149124" y="5934541"/>
            <a:ext cx="43702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n-lt"/>
              </a:rPr>
              <a:t>https://habr.com/ru/companies/ods/articles/350440/</a:t>
            </a:r>
            <a:endParaRPr lang="ru-RU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08224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A59D2F2-B760-4406-8276-8F6107213B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688" y="136525"/>
            <a:ext cx="9722818" cy="646900"/>
          </a:xfrm>
        </p:spPr>
        <p:txBody>
          <a:bodyPr>
            <a:normAutofit fontScale="90000"/>
          </a:bodyPr>
          <a:lstStyle/>
          <a:p>
            <a:r>
              <a:rPr lang="ru-RU" sz="3000" dirty="0">
                <a:solidFill>
                  <a:srgbClr val="79C0E2"/>
                </a:solidFill>
                <a:latin typeface="+mn-lt"/>
                <a:ea typeface="Roboto Medium"/>
                <a:cs typeface="Roboto Medium"/>
              </a:rPr>
              <a:t>Интерпретация модели: ансамбли решающих деревьев</a:t>
            </a:r>
          </a:p>
        </p:txBody>
      </p:sp>
      <p:pic>
        <p:nvPicPr>
          <p:cNvPr id="13" name="Рисунок 12" descr="Изображение выглядит как диаграмма, текст, План,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54D081F7-3311-1231-00FC-828B82FFDD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597" y="963299"/>
            <a:ext cx="7394810" cy="2104677"/>
          </a:xfrm>
          <a:prstGeom prst="rect">
            <a:avLst/>
          </a:prstGeom>
        </p:spPr>
      </p:pic>
      <p:pic>
        <p:nvPicPr>
          <p:cNvPr id="15" name="Рисунок 14" descr="Изображение выглядит как текст, снимок экрана, линия, диаграмма&#10;&#10;Автоматически созданное описание">
            <a:extLst>
              <a:ext uri="{FF2B5EF4-FFF2-40B4-BE49-F238E27FC236}">
                <a16:creationId xmlns:a16="http://schemas.microsoft.com/office/drawing/2014/main" id="{928866E4-75A4-9316-7797-F5B9B3A2F6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9179" y="783425"/>
            <a:ext cx="4096880" cy="307266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52FD872-A7C3-46CD-7A9A-FE2AB5EA8AE9}"/>
              </a:ext>
            </a:extLst>
          </p:cNvPr>
          <p:cNvSpPr txBox="1"/>
          <p:nvPr/>
        </p:nvSpPr>
        <p:spPr>
          <a:xfrm>
            <a:off x="290944" y="3917005"/>
            <a:ext cx="11222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n-lt"/>
                <a:ea typeface="Roboto" panose="02000000000000000000" pitchFamily="2" charset="0"/>
                <a:cs typeface="Roboto" panose="02000000000000000000" pitchFamily="2" charset="0"/>
              </a:rPr>
              <a:t>SHAP</a:t>
            </a:r>
            <a:endParaRPr lang="ru-RU" dirty="0">
              <a:latin typeface="+mn-lt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18" name="Рисунок 17" descr="Изображение выглядит как текст, снимок экрана, Шрифт, линия&#10;&#10;Автоматически созданное описание">
            <a:extLst>
              <a:ext uri="{FF2B5EF4-FFF2-40B4-BE49-F238E27FC236}">
                <a16:creationId xmlns:a16="http://schemas.microsoft.com/office/drawing/2014/main" id="{F60C3FFB-80FE-2BC0-F5DA-3825449360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3857" y="4106582"/>
            <a:ext cx="6522568" cy="1195804"/>
          </a:xfrm>
          <a:prstGeom prst="rect">
            <a:avLst/>
          </a:prstGeom>
        </p:spPr>
      </p:pic>
      <p:pic>
        <p:nvPicPr>
          <p:cNvPr id="20" name="Рисунок 19" descr="Изображение выглядит как текст, снимок экрана, Шрифт,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DD9013F2-749C-F4E8-C891-BAF3F7A5C6E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34841"/>
          <a:stretch/>
        </p:blipFill>
        <p:spPr>
          <a:xfrm>
            <a:off x="1630937" y="3616966"/>
            <a:ext cx="3079502" cy="312919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4C5CB31-692B-9156-0FF4-038C62CA9FE6}"/>
              </a:ext>
            </a:extLst>
          </p:cNvPr>
          <p:cNvSpPr txBox="1"/>
          <p:nvPr/>
        </p:nvSpPr>
        <p:spPr>
          <a:xfrm>
            <a:off x="6946725" y="5955407"/>
            <a:ext cx="3107947" cy="317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n-lt"/>
              </a:rPr>
              <a:t>https://habr.com/ru/articles/428213/</a:t>
            </a:r>
            <a:endParaRPr lang="ru-RU" dirty="0">
              <a:latin typeface="+mn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121769C-FC44-C13D-AE9D-89D3BD0C34F9}"/>
              </a:ext>
            </a:extLst>
          </p:cNvPr>
          <p:cNvSpPr txBox="1"/>
          <p:nvPr/>
        </p:nvSpPr>
        <p:spPr>
          <a:xfrm>
            <a:off x="290944" y="3309189"/>
            <a:ext cx="84448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n-lt"/>
              </a:rPr>
              <a:t>https://machinelearningmastery.com/feature-importance-and-feature-selection-with-xgboost-in-python/</a:t>
            </a:r>
            <a:endParaRPr lang="ru-RU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61021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A59D2F2-B760-4406-8276-8F6107213B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614" y="171199"/>
            <a:ext cx="9722818" cy="642851"/>
          </a:xfrm>
        </p:spPr>
        <p:txBody>
          <a:bodyPr/>
          <a:lstStyle/>
          <a:p>
            <a:r>
              <a:rPr lang="ru-RU" sz="3000" dirty="0">
                <a:solidFill>
                  <a:srgbClr val="79C0E2"/>
                </a:solidFill>
                <a:latin typeface="+mn-lt"/>
                <a:ea typeface="Roboto Medium"/>
                <a:cs typeface="Roboto Medium"/>
              </a:rPr>
              <a:t>Методы машинного обучения: нейронные сети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E369707-4CF5-4F89-9FBF-87398C22E5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4164" y="857064"/>
            <a:ext cx="11436561" cy="5310388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ru-RU" sz="2000" b="1" i="0" dirty="0">
                <a:solidFill>
                  <a:srgbClr val="202122"/>
                </a:solidFill>
                <a:effectLst/>
                <a:latin typeface="+mn-lt"/>
                <a:ea typeface="Roboto" panose="02000000000000000000" pitchFamily="2" charset="0"/>
                <a:cs typeface="Roboto" panose="02000000000000000000" pitchFamily="2" charset="0"/>
              </a:rPr>
              <a:t>Нейронная сеть</a:t>
            </a:r>
            <a:r>
              <a:rPr lang="ru-RU" sz="2000" b="0" i="0" dirty="0">
                <a:solidFill>
                  <a:srgbClr val="202122"/>
                </a:solidFill>
                <a:effectLst/>
                <a:latin typeface="+mn-lt"/>
                <a:ea typeface="Roboto" panose="02000000000000000000" pitchFamily="2" charset="0"/>
                <a:cs typeface="Roboto" panose="02000000000000000000" pitchFamily="2" charset="0"/>
              </a:rPr>
              <a:t> (также </a:t>
            </a:r>
            <a:r>
              <a:rPr lang="ru-RU" sz="2000" b="1" i="0" dirty="0">
                <a:solidFill>
                  <a:srgbClr val="202122"/>
                </a:solidFill>
                <a:effectLst/>
                <a:latin typeface="+mn-lt"/>
                <a:ea typeface="Roboto" panose="02000000000000000000" pitchFamily="2" charset="0"/>
                <a:cs typeface="Roboto" panose="02000000000000000000" pitchFamily="2" charset="0"/>
              </a:rPr>
              <a:t>искусственная нейронная сеть</a:t>
            </a:r>
            <a:r>
              <a:rPr lang="ru-RU" sz="2000" b="0" i="0" dirty="0">
                <a:solidFill>
                  <a:srgbClr val="202122"/>
                </a:solidFill>
                <a:effectLst/>
                <a:latin typeface="+mn-lt"/>
                <a:ea typeface="Roboto" panose="02000000000000000000" pitchFamily="2" charset="0"/>
                <a:cs typeface="Roboto" panose="02000000000000000000" pitchFamily="2" charset="0"/>
              </a:rPr>
              <a:t>, </a:t>
            </a:r>
            <a:r>
              <a:rPr lang="ru-RU" sz="2000" b="1" i="0" dirty="0">
                <a:solidFill>
                  <a:srgbClr val="202122"/>
                </a:solidFill>
                <a:effectLst/>
                <a:latin typeface="+mn-lt"/>
                <a:ea typeface="Roboto" panose="02000000000000000000" pitchFamily="2" charset="0"/>
                <a:cs typeface="Roboto" panose="02000000000000000000" pitchFamily="2" charset="0"/>
              </a:rPr>
              <a:t>ИНС</a:t>
            </a:r>
            <a:r>
              <a:rPr lang="ru-RU" sz="2000" b="0" i="0" dirty="0">
                <a:solidFill>
                  <a:srgbClr val="202122"/>
                </a:solidFill>
                <a:effectLst/>
                <a:latin typeface="+mn-lt"/>
                <a:ea typeface="Roboto" panose="02000000000000000000" pitchFamily="2" charset="0"/>
                <a:cs typeface="Roboto" panose="02000000000000000000" pitchFamily="2" charset="0"/>
              </a:rPr>
              <a:t>) — </a:t>
            </a:r>
            <a:r>
              <a:rPr lang="ru-RU" sz="2000" b="0" i="0" u="none" strike="noStrike" dirty="0">
                <a:solidFill>
                  <a:schemeClr val="tx1"/>
                </a:solidFill>
                <a:effectLst/>
                <a:latin typeface="+mn-lt"/>
                <a:ea typeface="Roboto" panose="02000000000000000000" pitchFamily="2" charset="0"/>
                <a:cs typeface="Roboto" panose="02000000000000000000" pitchFamily="2" charset="0"/>
              </a:rPr>
              <a:t>математическая модель</a:t>
            </a:r>
            <a:r>
              <a:rPr lang="ru-RU" sz="2000" b="0" i="0" dirty="0">
                <a:solidFill>
                  <a:schemeClr val="tx1"/>
                </a:solidFill>
                <a:effectLst/>
                <a:latin typeface="+mn-lt"/>
                <a:ea typeface="Roboto" panose="02000000000000000000" pitchFamily="2" charset="0"/>
                <a:cs typeface="Roboto" panose="02000000000000000000" pitchFamily="2" charset="0"/>
              </a:rPr>
              <a:t>, а также её программное или аппаратное воплощение, построенная по принципу организации и функционирования биологических нейронных сетей — сетей </a:t>
            </a:r>
            <a:r>
              <a:rPr lang="ru-RU" sz="2000" b="0" i="0" u="none" strike="noStrike" dirty="0">
                <a:solidFill>
                  <a:schemeClr val="tx1"/>
                </a:solidFill>
                <a:effectLst/>
                <a:latin typeface="+mn-lt"/>
                <a:ea typeface="Roboto" panose="02000000000000000000" pitchFamily="2" charset="0"/>
                <a:cs typeface="Roboto" panose="02000000000000000000" pitchFamily="2" charset="0"/>
              </a:rPr>
              <a:t>нервных клеток</a:t>
            </a:r>
            <a:r>
              <a:rPr lang="ru-RU" sz="2000" b="0" i="0" dirty="0">
                <a:solidFill>
                  <a:schemeClr val="tx1"/>
                </a:solidFill>
                <a:effectLst/>
                <a:latin typeface="+mn-lt"/>
                <a:ea typeface="Roboto" panose="02000000000000000000" pitchFamily="2" charset="0"/>
                <a:cs typeface="Roboto" panose="02000000000000000000" pitchFamily="2" charset="0"/>
              </a:rPr>
              <a:t> </a:t>
            </a:r>
            <a:r>
              <a:rPr lang="ru-RU" sz="2000" b="0" i="0" dirty="0">
                <a:solidFill>
                  <a:srgbClr val="202122"/>
                </a:solidFill>
                <a:effectLst/>
                <a:latin typeface="+mn-lt"/>
                <a:ea typeface="Roboto" panose="02000000000000000000" pitchFamily="2" charset="0"/>
                <a:cs typeface="Roboto" panose="02000000000000000000" pitchFamily="2" charset="0"/>
              </a:rPr>
              <a:t>живого организма.</a:t>
            </a:r>
            <a:endParaRPr lang="ru-RU" sz="2000" dirty="0">
              <a:latin typeface="+mn-lt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FC12C4-1CCD-4187-B79F-B1C05D7ACFE1}"/>
              </a:ext>
            </a:extLst>
          </p:cNvPr>
          <p:cNvSpPr txBox="1"/>
          <p:nvPr/>
        </p:nvSpPr>
        <p:spPr>
          <a:xfrm>
            <a:off x="1883558" y="1832049"/>
            <a:ext cx="38466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n-lt"/>
              </a:rPr>
              <a:t>https://ru.wikipedia.org/wiki/</a:t>
            </a:r>
            <a:r>
              <a:rPr lang="ru-RU" dirty="0" err="1">
                <a:latin typeface="+mn-lt"/>
              </a:rPr>
              <a:t>Нейронная_сеть</a:t>
            </a:r>
            <a:endParaRPr lang="ru-RU" dirty="0">
              <a:latin typeface="+mn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66D62A3-EE86-6209-CF29-9C21EE68303A}"/>
              </a:ext>
            </a:extLst>
          </p:cNvPr>
          <p:cNvSpPr txBox="1"/>
          <p:nvPr/>
        </p:nvSpPr>
        <p:spPr>
          <a:xfrm>
            <a:off x="414371" y="5948856"/>
            <a:ext cx="53712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n-lt"/>
              </a:rPr>
              <a:t>https://neurohive.io/ru/osnovy-data-science/osnovy-nejronnyh-setej-algoritmy-obuchenie-funkcii-aktivacii-i-poteri/</a:t>
            </a:r>
            <a:endParaRPr lang="ru-RU" dirty="0">
              <a:latin typeface="+mn-lt"/>
            </a:endParaRPr>
          </a:p>
        </p:txBody>
      </p:sp>
      <p:pic>
        <p:nvPicPr>
          <p:cNvPr id="12" name="Рисунок 11" descr="Изображение выглядит как снимок экрана, круг, Графика, диаграмма&#10;&#10;Автоматически созданное описание">
            <a:extLst>
              <a:ext uri="{FF2B5EF4-FFF2-40B4-BE49-F238E27FC236}">
                <a16:creationId xmlns:a16="http://schemas.microsoft.com/office/drawing/2014/main" id="{5F061004-7DF7-EE22-1145-0D79A3CA2F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614" y="2338300"/>
            <a:ext cx="5228358" cy="3137015"/>
          </a:xfrm>
          <a:prstGeom prst="rect">
            <a:avLst/>
          </a:prstGeom>
        </p:spPr>
      </p:pic>
      <p:pic>
        <p:nvPicPr>
          <p:cNvPr id="14" name="Рисунок 13" descr="Изображение выглядит как диаграмма, зарисовка, линия, рисунок&#10;&#10;Автоматически созданное описание">
            <a:extLst>
              <a:ext uri="{FF2B5EF4-FFF2-40B4-BE49-F238E27FC236}">
                <a16:creationId xmlns:a16="http://schemas.microsoft.com/office/drawing/2014/main" id="{B8A16DB1-1825-FA75-AECC-5CA549C4B4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8030" y="2338300"/>
            <a:ext cx="4816620" cy="308263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F4E4895-7F28-CC16-E7BE-D37D1802D867}"/>
              </a:ext>
            </a:extLst>
          </p:cNvPr>
          <p:cNvSpPr txBox="1"/>
          <p:nvPr/>
        </p:nvSpPr>
        <p:spPr>
          <a:xfrm>
            <a:off x="6349437" y="6044014"/>
            <a:ext cx="53712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n-lt"/>
              </a:rPr>
              <a:t>http://www.machinelearning.ru/wiki/index.php?title=</a:t>
            </a:r>
            <a:r>
              <a:rPr lang="ru-RU" dirty="0" err="1">
                <a:latin typeface="+mn-lt"/>
              </a:rPr>
              <a:t>Модель_МакКаллока-Питтса</a:t>
            </a:r>
            <a:endParaRPr lang="ru-RU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529523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33E5C2D-68E5-D660-6A64-61173772E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2781"/>
          </a:xfrm>
        </p:spPr>
        <p:txBody>
          <a:bodyPr>
            <a:normAutofit fontScale="90000"/>
          </a:bodyPr>
          <a:lstStyle/>
          <a:p>
            <a:r>
              <a:rPr lang="ru-RU" dirty="0">
                <a:latin typeface="+mn-lt"/>
              </a:rPr>
              <a:t>Виды обучения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250B91-0F07-BEF1-93E8-95C99627E1CE}"/>
              </a:ext>
            </a:extLst>
          </p:cNvPr>
          <p:cNvSpPr txBox="1"/>
          <p:nvPr/>
        </p:nvSpPr>
        <p:spPr>
          <a:xfrm>
            <a:off x="316735" y="6338986"/>
            <a:ext cx="609783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dirty="0">
                <a:latin typeface="+mn-lt"/>
              </a:rPr>
              <a:t>https://</a:t>
            </a:r>
            <a:r>
              <a:rPr lang="en" dirty="0" err="1">
                <a:latin typeface="+mn-lt"/>
              </a:rPr>
              <a:t>www.altexsoft.com</a:t>
            </a:r>
            <a:r>
              <a:rPr lang="en" dirty="0">
                <a:latin typeface="+mn-lt"/>
              </a:rPr>
              <a:t>/blog/semi-supervised-learning/</a:t>
            </a:r>
            <a:endParaRPr lang="ru-RU" dirty="0">
              <a:latin typeface="+mn-lt"/>
            </a:endParaRPr>
          </a:p>
        </p:txBody>
      </p:sp>
      <p:pic>
        <p:nvPicPr>
          <p:cNvPr id="1026" name="Picture 2" descr="Supervised vs unsupervised vs semi-supervised machine learning in a nutshell">
            <a:extLst>
              <a:ext uri="{FF2B5EF4-FFF2-40B4-BE49-F238E27FC236}">
                <a16:creationId xmlns:a16="http://schemas.microsoft.com/office/drawing/2014/main" id="{F9060086-9319-A7BF-E696-102C18B41C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84" t="16535" r="7723" b="11247"/>
          <a:stretch/>
        </p:blipFill>
        <p:spPr bwMode="auto">
          <a:xfrm>
            <a:off x="137160" y="1824166"/>
            <a:ext cx="7161655" cy="3718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Текст 2">
            <a:extLst>
              <a:ext uri="{FF2B5EF4-FFF2-40B4-BE49-F238E27FC236}">
                <a16:creationId xmlns:a16="http://schemas.microsoft.com/office/drawing/2014/main" id="{9CB5F048-3B34-0849-0895-798B52E482A1}"/>
              </a:ext>
            </a:extLst>
          </p:cNvPr>
          <p:cNvSpPr txBox="1">
            <a:spLocks/>
          </p:cNvSpPr>
          <p:nvPr/>
        </p:nvSpPr>
        <p:spPr>
          <a:xfrm>
            <a:off x="7547013" y="3015599"/>
            <a:ext cx="4186247" cy="16341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77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363537"/>
            <a:r>
              <a:rPr lang="ru-RU" sz="2000" dirty="0">
                <a:latin typeface="+mn-lt"/>
              </a:rPr>
              <a:t>Правила вместо </a:t>
            </a:r>
            <a:r>
              <a:rPr lang="ru-RU" sz="2000" dirty="0" smtClean="0">
                <a:latin typeface="+mn-lt"/>
              </a:rPr>
              <a:t>разметки или не вся разметка или с шумами разметка</a:t>
            </a:r>
          </a:p>
          <a:p>
            <a:pPr marL="363537"/>
            <a:r>
              <a:rPr lang="ru-RU" sz="2000" dirty="0"/>
              <a:t>Много стратегий использования</a:t>
            </a:r>
          </a:p>
          <a:p>
            <a:pPr marL="363537"/>
            <a:r>
              <a:rPr lang="ru-RU" sz="2000" dirty="0" smtClean="0">
                <a:latin typeface="+mn-lt"/>
              </a:rPr>
              <a:t>Ограниченное </a:t>
            </a:r>
            <a:r>
              <a:rPr lang="ru-RU" sz="2000" dirty="0">
                <a:latin typeface="+mn-lt"/>
              </a:rPr>
              <a:t>применение</a:t>
            </a:r>
          </a:p>
          <a:p>
            <a:pPr marL="363537"/>
            <a:r>
              <a:rPr lang="ru-RU" sz="2000" dirty="0">
                <a:latin typeface="+mn-lt"/>
              </a:rPr>
              <a:t>Ограниченная точность</a:t>
            </a:r>
          </a:p>
        </p:txBody>
      </p:sp>
      <p:sp>
        <p:nvSpPr>
          <p:cNvPr id="6" name="Текст 2">
            <a:extLst>
              <a:ext uri="{FF2B5EF4-FFF2-40B4-BE49-F238E27FC236}">
                <a16:creationId xmlns:a16="http://schemas.microsoft.com/office/drawing/2014/main" id="{FA7CB5E9-5455-7034-16ED-02FA83AA5CDF}"/>
              </a:ext>
            </a:extLst>
          </p:cNvPr>
          <p:cNvSpPr txBox="1">
            <a:spLocks/>
          </p:cNvSpPr>
          <p:nvPr/>
        </p:nvSpPr>
        <p:spPr>
          <a:xfrm>
            <a:off x="7459798" y="4834881"/>
            <a:ext cx="4015922" cy="16192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77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363537"/>
            <a:r>
              <a:rPr lang="ru-RU" sz="2000" dirty="0" smtClean="0">
                <a:latin typeface="+mn-lt"/>
              </a:rPr>
              <a:t>Быстро</a:t>
            </a:r>
            <a:endParaRPr lang="ru-RU" sz="2000" dirty="0">
              <a:latin typeface="+mn-lt"/>
            </a:endParaRPr>
          </a:p>
          <a:p>
            <a:pPr marL="363537"/>
            <a:r>
              <a:rPr lang="ru-RU" sz="2000" dirty="0">
                <a:latin typeface="+mn-lt"/>
              </a:rPr>
              <a:t>Правила вместо части разметки</a:t>
            </a:r>
          </a:p>
          <a:p>
            <a:pPr marL="363537"/>
            <a:r>
              <a:rPr lang="ru-RU" sz="2000" dirty="0">
                <a:latin typeface="+mn-lt"/>
              </a:rPr>
              <a:t>Много стратегий использования</a:t>
            </a:r>
          </a:p>
          <a:p>
            <a:pPr marL="363537"/>
            <a:r>
              <a:rPr lang="ru-RU" sz="2000" dirty="0">
                <a:latin typeface="+mn-lt"/>
              </a:rPr>
              <a:t>Ограниченная </a:t>
            </a:r>
            <a:r>
              <a:rPr lang="ru-RU" sz="2000" dirty="0" smtClean="0">
                <a:latin typeface="+mn-lt"/>
              </a:rPr>
              <a:t>точность</a:t>
            </a:r>
          </a:p>
          <a:p>
            <a:pPr marL="363537"/>
            <a:r>
              <a:rPr lang="ru-RU" sz="2000" dirty="0" smtClean="0">
                <a:latin typeface="+mn-lt"/>
              </a:rPr>
              <a:t>Ограниченное применение</a:t>
            </a:r>
            <a:endParaRPr lang="ru-RU" sz="2000" dirty="0">
              <a:latin typeface="+mn-lt"/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2BD2903-4870-B72F-619D-A8A6E11A29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59799" y="1632872"/>
            <a:ext cx="4732202" cy="1197624"/>
          </a:xfrm>
        </p:spPr>
        <p:txBody>
          <a:bodyPr>
            <a:normAutofit fontScale="85000" lnSpcReduction="10000"/>
          </a:bodyPr>
          <a:lstStyle/>
          <a:p>
            <a:pPr marL="53975" indent="-33338"/>
            <a:r>
              <a:rPr lang="ru-RU" sz="2000" dirty="0" smtClean="0">
                <a:latin typeface="+mn-lt"/>
              </a:rPr>
              <a:t> Все </a:t>
            </a:r>
            <a:r>
              <a:rPr lang="ru-RU" sz="2000" dirty="0">
                <a:latin typeface="+mn-lt"/>
              </a:rPr>
              <a:t>данные размечены,</a:t>
            </a:r>
          </a:p>
          <a:p>
            <a:pPr marL="53975" indent="-33338"/>
            <a:r>
              <a:rPr lang="ru-RU" sz="2000" dirty="0">
                <a:latin typeface="+mn-lt"/>
              </a:rPr>
              <a:t> дорого, медленно, качество </a:t>
            </a:r>
            <a:r>
              <a:rPr lang="ru-RU" sz="2000" dirty="0" smtClean="0">
                <a:latin typeface="+mn-lt"/>
              </a:rPr>
              <a:t>разметки</a:t>
            </a:r>
          </a:p>
          <a:p>
            <a:pPr marL="53975" indent="-33338"/>
            <a:r>
              <a:rPr lang="ru-RU" sz="2000" dirty="0" smtClean="0">
                <a:latin typeface="+mn-lt"/>
              </a:rPr>
              <a:t> Потенциальные самые точные результаты</a:t>
            </a:r>
            <a:endParaRPr lang="ru-RU" sz="2000" dirty="0">
              <a:latin typeface="+mn-lt"/>
            </a:endParaRPr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A33E5C2D-68E5-D660-6A64-61173772E82E}"/>
              </a:ext>
            </a:extLst>
          </p:cNvPr>
          <p:cNvSpPr txBox="1">
            <a:spLocks/>
          </p:cNvSpPr>
          <p:nvPr/>
        </p:nvSpPr>
        <p:spPr>
          <a:xfrm>
            <a:off x="411480" y="1028288"/>
            <a:ext cx="11064240" cy="6627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ru-RU" sz="2400" dirty="0" smtClean="0">
                <a:latin typeface="+mn-lt"/>
              </a:rPr>
              <a:t>Задачи часто сводятся к нескольким подходам -</a:t>
            </a:r>
            <a:r>
              <a:rPr lang="en-US" sz="2400" dirty="0" smtClean="0">
                <a:latin typeface="+mn-lt"/>
              </a:rPr>
              <a:t>&gt; </a:t>
            </a:r>
            <a:r>
              <a:rPr lang="ru-RU" sz="2400" dirty="0" smtClean="0">
                <a:latin typeface="+mn-lt"/>
              </a:rPr>
              <a:t>к разным метрикам</a:t>
            </a:r>
            <a:endParaRPr lang="ru-RU" sz="2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792995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A59D2F2-B760-4406-8276-8F6107213B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270" y="41672"/>
            <a:ext cx="9722818" cy="642851"/>
          </a:xfrm>
        </p:spPr>
        <p:txBody>
          <a:bodyPr>
            <a:normAutofit/>
          </a:bodyPr>
          <a:lstStyle/>
          <a:p>
            <a:r>
              <a:rPr lang="ru-RU" sz="3000" dirty="0" err="1">
                <a:solidFill>
                  <a:srgbClr val="79C0E2"/>
                </a:solidFill>
                <a:latin typeface="+mn-lt"/>
                <a:ea typeface="Roboto Medium"/>
                <a:cs typeface="Roboto Medium"/>
              </a:rPr>
              <a:t>сверточные</a:t>
            </a:r>
            <a:r>
              <a:rPr lang="ru-RU" sz="3000" dirty="0">
                <a:solidFill>
                  <a:srgbClr val="79C0E2"/>
                </a:solidFill>
                <a:latin typeface="+mn-lt"/>
                <a:ea typeface="Roboto Medium"/>
                <a:cs typeface="Roboto Medium"/>
              </a:rPr>
              <a:t> нейронные сети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79F197A-9403-231D-C1C6-74FD1EAC4A39}"/>
              </a:ext>
            </a:extLst>
          </p:cNvPr>
          <p:cNvSpPr txBox="1"/>
          <p:nvPr/>
        </p:nvSpPr>
        <p:spPr>
          <a:xfrm>
            <a:off x="349020" y="2277687"/>
            <a:ext cx="53479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n-lt"/>
              </a:rPr>
              <a:t>https://ru.wikipedia.org/wiki/</a:t>
            </a:r>
            <a:r>
              <a:rPr lang="ru-RU" dirty="0">
                <a:latin typeface="+mn-lt"/>
              </a:rPr>
              <a:t>Свёртка_(</a:t>
            </a:r>
            <a:r>
              <a:rPr lang="ru-RU" dirty="0" err="1">
                <a:latin typeface="+mn-lt"/>
              </a:rPr>
              <a:t>математический_анализ</a:t>
            </a:r>
            <a:r>
              <a:rPr lang="ru-RU" dirty="0">
                <a:latin typeface="+mn-lt"/>
              </a:rPr>
              <a:t>)</a:t>
            </a:r>
          </a:p>
        </p:txBody>
      </p:sp>
      <p:pic>
        <p:nvPicPr>
          <p:cNvPr id="11" name="Рисунок 10" descr="Изображение выглядит как текст, линия, График, диаграмма&#10;&#10;Автоматически созданное описание">
            <a:extLst>
              <a:ext uri="{FF2B5EF4-FFF2-40B4-BE49-F238E27FC236}">
                <a16:creationId xmlns:a16="http://schemas.microsoft.com/office/drawing/2014/main" id="{180E53A7-9D3E-4531-DBCA-6E94FF80E9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269" y="635090"/>
            <a:ext cx="5694335" cy="1642597"/>
          </a:xfrm>
          <a:prstGeom prst="rect">
            <a:avLst/>
          </a:prstGeom>
        </p:spPr>
      </p:pic>
      <p:pic>
        <p:nvPicPr>
          <p:cNvPr id="19" name="Рисунок 18" descr="Изображение выглядит как снимок экрана, прямоугольный, Красочность, полка&#10;&#10;Автоматически созданное описание">
            <a:extLst>
              <a:ext uri="{FF2B5EF4-FFF2-40B4-BE49-F238E27FC236}">
                <a16:creationId xmlns:a16="http://schemas.microsoft.com/office/drawing/2014/main" id="{5B7D63B9-5628-1D9A-2D8F-AF64DAF660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269" y="2779646"/>
            <a:ext cx="7769954" cy="3006972"/>
          </a:xfrm>
          <a:prstGeom prst="rect">
            <a:avLst/>
          </a:prstGeom>
        </p:spPr>
      </p:pic>
      <p:pic>
        <p:nvPicPr>
          <p:cNvPr id="21" name="Рисунок 20" descr="Изображение выглядит как снимок экрана, прямоугольный, коллаж, мозаика&#10;&#10;Автоматически созданное описание">
            <a:extLst>
              <a:ext uri="{FF2B5EF4-FFF2-40B4-BE49-F238E27FC236}">
                <a16:creationId xmlns:a16="http://schemas.microsoft.com/office/drawing/2014/main" id="{EEC4CFF1-397B-6F2A-03F7-DFC579B77C9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2937"/>
          <a:stretch/>
        </p:blipFill>
        <p:spPr>
          <a:xfrm>
            <a:off x="8009473" y="2670651"/>
            <a:ext cx="3927602" cy="401615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E36305E-304E-9C71-7611-B42530D57F30}"/>
              </a:ext>
            </a:extLst>
          </p:cNvPr>
          <p:cNvSpPr txBox="1"/>
          <p:nvPr/>
        </p:nvSpPr>
        <p:spPr>
          <a:xfrm>
            <a:off x="867180" y="6095475"/>
            <a:ext cx="53977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n-lt"/>
              </a:rPr>
              <a:t>https://practicum.yandex.ru/blog/svertochnye-neyronnye-seti/</a:t>
            </a:r>
            <a:endParaRPr lang="ru-RU" dirty="0">
              <a:latin typeface="+mn-lt"/>
            </a:endParaRPr>
          </a:p>
        </p:txBody>
      </p:sp>
      <p:pic>
        <p:nvPicPr>
          <p:cNvPr id="24" name="Рисунок 23" descr="Изображение выглядит как текст, снимок экрана,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13C3F2E2-59C2-247D-AEF4-C2154CC2A1A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4552"/>
          <a:stretch/>
        </p:blipFill>
        <p:spPr>
          <a:xfrm>
            <a:off x="6096000" y="642373"/>
            <a:ext cx="4160903" cy="2003485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1153CD7F-B853-D232-9616-94E9E9B5DC05}"/>
              </a:ext>
            </a:extLst>
          </p:cNvPr>
          <p:cNvSpPr txBox="1"/>
          <p:nvPr/>
        </p:nvSpPr>
        <p:spPr>
          <a:xfrm>
            <a:off x="10436968" y="769582"/>
            <a:ext cx="150010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n-lt"/>
              </a:rPr>
              <a:t>https://www.tbforum.ru/blog/tekhnologii-ai-kak-mashiny-reshayut-intellektualnye-i-tvorcheskie-zadachi</a:t>
            </a:r>
            <a:endParaRPr lang="ru-RU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56863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D1AA84-1D32-C355-0897-83F2762580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FF0DAF4-6217-0819-0803-061581754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0109"/>
          </a:xfrm>
        </p:spPr>
        <p:txBody>
          <a:bodyPr>
            <a:normAutofit fontScale="90000"/>
          </a:bodyPr>
          <a:lstStyle/>
          <a:p>
            <a:r>
              <a:rPr lang="ru-RU" dirty="0"/>
              <a:t>Перенос обучения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C716ED1-A93B-0FFF-BE67-FE68C067A3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9390" y="1572237"/>
            <a:ext cx="4934639" cy="4351338"/>
          </a:xfrm>
        </p:spPr>
        <p:txBody>
          <a:bodyPr/>
          <a:lstStyle/>
          <a:p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9D0BF4-0B45-841E-710B-CE0A79FC8417}"/>
              </a:ext>
            </a:extLst>
          </p:cNvPr>
          <p:cNvSpPr txBox="1"/>
          <p:nvPr/>
        </p:nvSpPr>
        <p:spPr>
          <a:xfrm>
            <a:off x="8550467" y="6338986"/>
            <a:ext cx="30764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dirty="0"/>
              <a:t>https://</a:t>
            </a:r>
            <a:r>
              <a:rPr lang="en" dirty="0" err="1"/>
              <a:t>peerj.com</a:t>
            </a:r>
            <a:r>
              <a:rPr lang="en" dirty="0"/>
              <a:t>/articles/cs-1938/</a:t>
            </a:r>
            <a:endParaRPr lang="ru-RU" dirty="0"/>
          </a:p>
        </p:txBody>
      </p:sp>
      <p:pic>
        <p:nvPicPr>
          <p:cNvPr id="1026" name="Picture 2" descr="Offloading the computational complexity of transfer learning with generic  features [PeerJ]">
            <a:extLst>
              <a:ext uri="{FF2B5EF4-FFF2-40B4-BE49-F238E27FC236}">
                <a16:creationId xmlns:a16="http://schemas.microsoft.com/office/drawing/2014/main" id="{7D235523-21AD-28AC-6C9D-177817B15C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4784" y="4211292"/>
            <a:ext cx="3587826" cy="1877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C5C0432-7F99-991E-CEF3-53B13C4519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697" y="1039875"/>
            <a:ext cx="8028246" cy="5467641"/>
          </a:xfrm>
          <a:prstGeom prst="rect">
            <a:avLst/>
          </a:prstGeom>
        </p:spPr>
      </p:pic>
      <p:cxnSp>
        <p:nvCxnSpPr>
          <p:cNvPr id="7" name="Прямая соединительная линия 6"/>
          <p:cNvCxnSpPr/>
          <p:nvPr/>
        </p:nvCxnSpPr>
        <p:spPr>
          <a:xfrm>
            <a:off x="8294784" y="3105339"/>
            <a:ext cx="0" cy="35414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99785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19CE6B-1D83-48E5-B56C-A662541E17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9EF7082-7776-C48F-B633-3337FED04D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764" y="-124517"/>
            <a:ext cx="10515600" cy="1325563"/>
          </a:xfrm>
        </p:spPr>
        <p:txBody>
          <a:bodyPr>
            <a:norm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4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ar(--jp-content-font-family)"/>
              </a:rPr>
              <a:t>Где брать готовые модели</a:t>
            </a:r>
            <a:endParaRPr kumimoji="0" lang="ru-RU" altLang="ru-RU" sz="5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A7738AA-F6BC-688D-249D-3406A9435544}"/>
              </a:ext>
            </a:extLst>
          </p:cNvPr>
          <p:cNvSpPr txBox="1"/>
          <p:nvPr/>
        </p:nvSpPr>
        <p:spPr>
          <a:xfrm>
            <a:off x="2563144" y="846689"/>
            <a:ext cx="64669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/>
              <a:t>Это примеры для компьютерного зрения</a:t>
            </a:r>
          </a:p>
        </p:txBody>
      </p:sp>
      <p:graphicFrame>
        <p:nvGraphicFramePr>
          <p:cNvPr id="10" name="Таблица 9">
            <a:extLst>
              <a:ext uri="{FF2B5EF4-FFF2-40B4-BE49-F238E27FC236}">
                <a16:creationId xmlns:a16="http://schemas.microsoft.com/office/drawing/2014/main" id="{A944DE3F-A801-AEEC-0E58-725B83757B5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12764" y="1415663"/>
          <a:ext cx="11167661" cy="4687546"/>
        </p:xfrm>
        <a:graphic>
          <a:graphicData uri="http://schemas.openxmlformats.org/drawingml/2006/table">
            <a:tbl>
              <a:tblPr/>
              <a:tblGrid>
                <a:gridCol w="2376201">
                  <a:extLst>
                    <a:ext uri="{9D8B030D-6E8A-4147-A177-3AD203B41FA5}">
                      <a16:colId xmlns:a16="http://schemas.microsoft.com/office/drawing/2014/main" val="4287764994"/>
                    </a:ext>
                  </a:extLst>
                </a:gridCol>
                <a:gridCol w="5739788">
                  <a:extLst>
                    <a:ext uri="{9D8B030D-6E8A-4147-A177-3AD203B41FA5}">
                      <a16:colId xmlns:a16="http://schemas.microsoft.com/office/drawing/2014/main" val="1318927589"/>
                    </a:ext>
                  </a:extLst>
                </a:gridCol>
                <a:gridCol w="3051672">
                  <a:extLst>
                    <a:ext uri="{9D8B030D-6E8A-4147-A177-3AD203B41FA5}">
                      <a16:colId xmlns:a16="http://schemas.microsoft.com/office/drawing/2014/main" val="4174104071"/>
                    </a:ext>
                  </a:extLst>
                </a:gridCol>
              </a:tblGrid>
              <a:tr h="217567">
                <a:tc>
                  <a:txBody>
                    <a:bodyPr/>
                    <a:lstStyle/>
                    <a:p>
                      <a:pPr fontAlgn="ctr"/>
                      <a:r>
                        <a:rPr lang="ru-RU" sz="1600" b="1" dirty="0">
                          <a:effectLst/>
                        </a:rPr>
                        <a:t>Расположение</a:t>
                      </a:r>
                    </a:p>
                  </a:txBody>
                  <a:tcPr marL="65270" marR="65270" marT="32635" marB="3263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ru-RU" sz="1600" b="1">
                          <a:effectLst/>
                        </a:rPr>
                        <a:t>Что здесь?</a:t>
                      </a:r>
                    </a:p>
                  </a:txBody>
                  <a:tcPr marL="65270" marR="65270" marT="32635" marB="3263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ru-RU" sz="1600" b="1">
                          <a:effectLst/>
                        </a:rPr>
                        <a:t>Ссылка(и)</a:t>
                      </a:r>
                    </a:p>
                  </a:txBody>
                  <a:tcPr marL="65270" marR="65270" marT="32635" marB="3263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81835736"/>
                  </a:ext>
                </a:extLst>
              </a:tr>
              <a:tr h="979051">
                <a:tc>
                  <a:txBody>
                    <a:bodyPr/>
                    <a:lstStyle/>
                    <a:p>
                      <a:pPr fontAlgn="ctr"/>
                      <a:r>
                        <a:rPr lang="ru-RU" sz="1600" b="1" dirty="0">
                          <a:effectLst/>
                        </a:rPr>
                        <a:t>Библиотеки домена </a:t>
                      </a:r>
                      <a:r>
                        <a:rPr lang="en" sz="1600" b="1" dirty="0" err="1">
                          <a:effectLst/>
                        </a:rPr>
                        <a:t>PyTorch</a:t>
                      </a:r>
                      <a:endParaRPr lang="en" sz="1600" dirty="0">
                        <a:effectLst/>
                      </a:endParaRPr>
                    </a:p>
                  </a:txBody>
                  <a:tcPr marL="65270" marR="65270" marT="32635" marB="3263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ru-RU" sz="1600" dirty="0">
                          <a:effectLst/>
                        </a:rPr>
                        <a:t>Каждая из библиотек домена </a:t>
                      </a:r>
                      <a:r>
                        <a:rPr lang="en" sz="1600" dirty="0" err="1">
                          <a:effectLst/>
                        </a:rPr>
                        <a:t>PyTorch</a:t>
                      </a:r>
                      <a:r>
                        <a:rPr lang="en" sz="1600" dirty="0">
                          <a:effectLst/>
                        </a:rPr>
                        <a:t> (</a:t>
                      </a:r>
                      <a:r>
                        <a:rPr lang="ru-RU" sz="1600" dirty="0">
                          <a:effectLst/>
                        </a:rPr>
                        <a:t>напр.,</a:t>
                      </a:r>
                      <a:r>
                        <a:rPr lang="en" sz="1600" dirty="0" err="1">
                          <a:effectLst/>
                        </a:rPr>
                        <a:t>torchvision</a:t>
                      </a:r>
                      <a:r>
                        <a:rPr lang="en" sz="1600" dirty="0">
                          <a:effectLst/>
                        </a:rPr>
                        <a:t>) </a:t>
                      </a:r>
                      <a:r>
                        <a:rPr lang="ru-RU" sz="1600" dirty="0">
                          <a:effectLst/>
                        </a:rPr>
                        <a:t>поставляется с предварительно обученными моделями в той или иной форме. Модели в них работают прямо в </a:t>
                      </a:r>
                      <a:r>
                        <a:rPr lang="en" sz="1600" dirty="0" err="1">
                          <a:effectLst/>
                        </a:rPr>
                        <a:t>PyTorch</a:t>
                      </a:r>
                      <a:r>
                        <a:rPr lang="en" sz="1600" dirty="0">
                          <a:effectLst/>
                        </a:rPr>
                        <a:t>.</a:t>
                      </a:r>
                    </a:p>
                  </a:txBody>
                  <a:tcPr marL="65270" marR="65270" marT="32635" marB="3263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" sz="1600" u="none" strike="noStrike">
                          <a:effectLst/>
                          <a:hlinkClick r:id="rId2"/>
                        </a:rPr>
                        <a:t>torchvision.models</a:t>
                      </a:r>
                      <a:r>
                        <a:rPr lang="en" sz="1600">
                          <a:effectLst/>
                        </a:rPr>
                        <a:t>, </a:t>
                      </a:r>
                      <a:r>
                        <a:rPr lang="en" sz="1600" u="none" strike="noStrike">
                          <a:effectLst/>
                          <a:hlinkClick r:id="rId3"/>
                        </a:rPr>
                        <a:t>torchhub</a:t>
                      </a:r>
                      <a:r>
                        <a:rPr lang="en" sz="1600">
                          <a:effectLst/>
                        </a:rPr>
                        <a:t>,</a:t>
                      </a:r>
                    </a:p>
                  </a:txBody>
                  <a:tcPr marL="65270" marR="65270" marT="32635" marB="3263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9877200"/>
                  </a:ext>
                </a:extLst>
              </a:tr>
              <a:tr h="1131348">
                <a:tc>
                  <a:txBody>
                    <a:bodyPr/>
                    <a:lstStyle/>
                    <a:p>
                      <a:pPr fontAlgn="ctr"/>
                      <a:r>
                        <a:rPr lang="en" sz="1600" b="1" dirty="0" err="1">
                          <a:effectLst/>
                        </a:rPr>
                        <a:t>HuggingFace</a:t>
                      </a:r>
                      <a:r>
                        <a:rPr lang="en" sz="1600" b="1" dirty="0">
                          <a:effectLst/>
                        </a:rPr>
                        <a:t> Hub</a:t>
                      </a:r>
                      <a:endParaRPr lang="en" sz="1600" dirty="0">
                        <a:effectLst/>
                      </a:endParaRPr>
                    </a:p>
                  </a:txBody>
                  <a:tcPr marL="65270" marR="65270" marT="32635" marB="3263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ru-RU" sz="1600" dirty="0">
                          <a:effectLst/>
                        </a:rPr>
                        <a:t>Большой набор предварительно обученных моделей для различных доменов, в том числе компьютерное зрение и мультимодальных архитектур от организаций по всему миру. Также есть множество различных наборов данных.</a:t>
                      </a:r>
                    </a:p>
                  </a:txBody>
                  <a:tcPr marL="65270" marR="65270" marT="32635" marB="3263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" sz="1600" u="none" strike="noStrike" dirty="0">
                          <a:effectLst/>
                          <a:hlinkClick r:id="rId4"/>
                        </a:rPr>
                        <a:t>https://huggingface.co/models</a:t>
                      </a:r>
                      <a:r>
                        <a:rPr lang="en" sz="1600" dirty="0">
                          <a:effectLst/>
                        </a:rPr>
                        <a:t>, </a:t>
                      </a:r>
                      <a:r>
                        <a:rPr lang="ru-RU" sz="1600" dirty="0">
                          <a:effectLst/>
                        </a:rPr>
                        <a:t/>
                      </a:r>
                      <a:br>
                        <a:rPr lang="ru-RU" sz="1600" dirty="0">
                          <a:effectLst/>
                        </a:rPr>
                      </a:br>
                      <a:r>
                        <a:rPr lang="en" sz="1600" u="none" strike="noStrike" dirty="0">
                          <a:effectLst/>
                          <a:hlinkClick r:id="rId5"/>
                        </a:rPr>
                        <a:t>https://huggingface.co/datasets</a:t>
                      </a:r>
                      <a:endParaRPr lang="en" sz="1600" dirty="0">
                        <a:effectLst/>
                      </a:endParaRPr>
                    </a:p>
                  </a:txBody>
                  <a:tcPr marL="65270" marR="65270" marT="32635" marB="3263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2047093"/>
                  </a:ext>
                </a:extLst>
              </a:tr>
              <a:tr h="826754">
                <a:tc>
                  <a:txBody>
                    <a:bodyPr/>
                    <a:lstStyle/>
                    <a:p>
                      <a:pPr fontAlgn="ctr"/>
                      <a:r>
                        <a:rPr lang="en" sz="1600" b="1" dirty="0" err="1">
                          <a:effectLst/>
                        </a:rPr>
                        <a:t>timm</a:t>
                      </a:r>
                      <a:r>
                        <a:rPr lang="en" sz="1600" b="1" dirty="0">
                          <a:effectLst/>
                        </a:rPr>
                        <a:t> (</a:t>
                      </a:r>
                      <a:r>
                        <a:rPr lang="en" sz="1600" b="1" dirty="0" err="1">
                          <a:effectLst/>
                        </a:rPr>
                        <a:t>PyTorch</a:t>
                      </a:r>
                      <a:r>
                        <a:rPr lang="en" sz="1600" b="1" dirty="0">
                          <a:effectLst/>
                        </a:rPr>
                        <a:t> Image Models) </a:t>
                      </a:r>
                      <a:r>
                        <a:rPr lang="ru-RU" sz="1600" b="1" dirty="0">
                          <a:effectLst/>
                        </a:rPr>
                        <a:t>библиотека</a:t>
                      </a:r>
                      <a:endParaRPr lang="ru-RU" sz="1600" dirty="0">
                        <a:effectLst/>
                      </a:endParaRPr>
                    </a:p>
                  </a:txBody>
                  <a:tcPr marL="65270" marR="65270" marT="32635" marB="3263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ru-RU" sz="1600" dirty="0">
                          <a:effectLst/>
                        </a:rPr>
                        <a:t>Почти все самые последние и лучшие модели компьютерного зрения в коде </a:t>
                      </a:r>
                      <a:r>
                        <a:rPr lang="en" sz="1600" dirty="0" err="1">
                          <a:effectLst/>
                        </a:rPr>
                        <a:t>PyTorch</a:t>
                      </a:r>
                      <a:r>
                        <a:rPr lang="en" sz="1600" dirty="0">
                          <a:effectLst/>
                        </a:rPr>
                        <a:t>, </a:t>
                      </a:r>
                      <a:r>
                        <a:rPr lang="ru-RU" sz="1600" dirty="0">
                          <a:effectLst/>
                        </a:rPr>
                        <a:t>а также множество других полезных функций компьютерного зрения.</a:t>
                      </a:r>
                    </a:p>
                  </a:txBody>
                  <a:tcPr marL="65270" marR="65270" marT="32635" marB="3263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" sz="1600" u="none" strike="noStrike" dirty="0">
                          <a:effectLst/>
                          <a:hlinkClick r:id="rId6"/>
                        </a:rPr>
                        <a:t>https://github.com/rwightman/pytorch-image-models</a:t>
                      </a:r>
                      <a:endParaRPr lang="en" sz="1600" dirty="0">
                        <a:effectLst/>
                      </a:endParaRPr>
                    </a:p>
                  </a:txBody>
                  <a:tcPr marL="65270" marR="65270" marT="32635" marB="3263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26467633"/>
                  </a:ext>
                </a:extLst>
              </a:tr>
              <a:tr h="826754">
                <a:tc>
                  <a:txBody>
                    <a:bodyPr/>
                    <a:lstStyle/>
                    <a:p>
                      <a:pPr fontAlgn="ctr"/>
                      <a:r>
                        <a:rPr lang="en" sz="1600" b="1">
                          <a:effectLst/>
                        </a:rPr>
                        <a:t>Paperswithcode</a:t>
                      </a:r>
                      <a:endParaRPr lang="en" sz="1600">
                        <a:effectLst/>
                      </a:endParaRPr>
                    </a:p>
                  </a:txBody>
                  <a:tcPr marL="65270" marR="65270" marT="32635" marB="3263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ru-RU" sz="1600" dirty="0">
                          <a:effectLst/>
                        </a:rPr>
                        <a:t>Коллекция последних статей по машинному обучению с приложенным кодом. Здесь также можно найти эталоны производительности моделей в различных задачах.</a:t>
                      </a:r>
                    </a:p>
                  </a:txBody>
                  <a:tcPr marL="65270" marR="65270" marT="32635" marB="3263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" sz="1600" u="none" strike="noStrike" dirty="0">
                          <a:effectLst/>
                          <a:hlinkClick r:id="rId7"/>
                        </a:rPr>
                        <a:t>https://paperswithcode.com/</a:t>
                      </a:r>
                      <a:endParaRPr lang="en" sz="1600" dirty="0">
                        <a:effectLst/>
                      </a:endParaRPr>
                    </a:p>
                  </a:txBody>
                  <a:tcPr marL="65270" marR="65270" marT="32635" marB="3263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33134633"/>
                  </a:ext>
                </a:extLst>
              </a:tr>
              <a:tr h="369864">
                <a:tc>
                  <a:txBody>
                    <a:bodyPr/>
                    <a:lstStyle/>
                    <a:p>
                      <a:pPr fontAlgn="ctr"/>
                      <a:r>
                        <a:rPr lang="en" sz="1600" b="1">
                          <a:effectLst/>
                        </a:rPr>
                        <a:t>ultralytics</a:t>
                      </a:r>
                      <a:endParaRPr lang="en" sz="1600">
                        <a:effectLst/>
                      </a:endParaRPr>
                    </a:p>
                  </a:txBody>
                  <a:tcPr marL="65270" marR="65270" marT="32635" marB="3263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ru-RU" sz="1600">
                          <a:effectLst/>
                        </a:rPr>
                        <a:t>индустриальные модели машинного обучения, восновом </a:t>
                      </a:r>
                      <a:r>
                        <a:rPr lang="en" sz="1600">
                          <a:effectLst/>
                        </a:rPr>
                        <a:t>YOLO.</a:t>
                      </a:r>
                    </a:p>
                  </a:txBody>
                  <a:tcPr marL="65270" marR="65270" marT="32635" marB="3263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" sz="1600" u="none" strike="noStrike" dirty="0">
                          <a:effectLst/>
                          <a:hlinkClick r:id="rId8"/>
                        </a:rPr>
                        <a:t>https://docs.ultralytics.com/</a:t>
                      </a:r>
                      <a:endParaRPr lang="en" sz="1600" dirty="0">
                        <a:effectLst/>
                      </a:endParaRPr>
                    </a:p>
                  </a:txBody>
                  <a:tcPr marL="65270" marR="65270" marT="32635" marB="3263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0559763"/>
                  </a:ext>
                </a:extLst>
              </a:tr>
            </a:tbl>
          </a:graphicData>
        </a:graphic>
      </p:graphicFrame>
      <p:sp>
        <p:nvSpPr>
          <p:cNvPr id="11" name="Rectangle 3">
            <a:extLst>
              <a:ext uri="{FF2B5EF4-FFF2-40B4-BE49-F238E27FC236}">
                <a16:creationId xmlns:a16="http://schemas.microsoft.com/office/drawing/2014/main" id="{0AE63FC2-917B-C7C8-14FD-8AABFE1228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86434" y="90100"/>
            <a:ext cx="151690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58719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62225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Фишки практики мл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ru-RU" dirty="0"/>
              <a:t>Часто задачу можно разбить на подзадачи, каждая из которых будет решаться своей моделью </a:t>
            </a:r>
            <a:endParaRPr lang="ru-RU" dirty="0" smtClean="0"/>
          </a:p>
          <a:p>
            <a:r>
              <a:rPr lang="ru-RU" dirty="0" smtClean="0"/>
              <a:t> </a:t>
            </a:r>
            <a:r>
              <a:rPr lang="ru-RU" dirty="0"/>
              <a:t>Обычно это позволяет учить модель на меньших объемах данных </a:t>
            </a:r>
            <a:endParaRPr lang="ru-RU" dirty="0" smtClean="0"/>
          </a:p>
          <a:p>
            <a:r>
              <a:rPr lang="ru-RU" dirty="0" smtClean="0"/>
              <a:t> </a:t>
            </a:r>
            <a:r>
              <a:rPr lang="ru-RU" dirty="0"/>
              <a:t>Такие модели легче тестировать и отлаживать</a:t>
            </a:r>
          </a:p>
          <a:p>
            <a:r>
              <a:rPr lang="en" dirty="0"/>
              <a:t>Binary vs multiclass classification</a:t>
            </a:r>
            <a:r>
              <a:rPr lang="ru-RU" dirty="0"/>
              <a:t>: </a:t>
            </a:r>
            <a:r>
              <a:rPr lang="en" dirty="0"/>
              <a:t>one vs all</a:t>
            </a:r>
            <a:r>
              <a:rPr lang="ru-RU" dirty="0"/>
              <a:t>, иерархия, </a:t>
            </a:r>
          </a:p>
          <a:p>
            <a:r>
              <a:rPr lang="ru-RU" dirty="0"/>
              <a:t>M</a:t>
            </a:r>
            <a:r>
              <a:rPr lang="en" dirty="0"/>
              <a:t>ulticlass vs multilabel classification</a:t>
            </a:r>
          </a:p>
          <a:p>
            <a:r>
              <a:rPr lang="ru-RU" dirty="0"/>
              <a:t>Можем заменить регрессию классификацией, разбив диапазон на несколько классов ● Не делить на одинаковые диапазоны ● Лучше разбивать на квантили – </a:t>
            </a:r>
            <a:r>
              <a:rPr lang="en" dirty="0"/>
              <a:t>pandas.qcut ● </a:t>
            </a:r>
            <a:r>
              <a:rPr lang="ru-RU" dirty="0"/>
              <a:t>Или приводите распределение к равномерному </a:t>
            </a:r>
            <a:r>
              <a:rPr lang="en" dirty="0"/>
              <a:t>sklearn.preprocessing.QuantileTransformer</a:t>
            </a:r>
            <a:endParaRPr lang="ru-RU" dirty="0"/>
          </a:p>
          <a:p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756D95-22D4-9193-8F40-6470B456F64B}"/>
              </a:ext>
            </a:extLst>
          </p:cNvPr>
          <p:cNvSpPr txBox="1"/>
          <p:nvPr/>
        </p:nvSpPr>
        <p:spPr>
          <a:xfrm>
            <a:off x="5571781" y="211237"/>
            <a:ext cx="6097836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dirty="0"/>
              <a:t>● </a:t>
            </a:r>
            <a:r>
              <a:rPr lang="ru-RU" dirty="0"/>
              <a:t>Одна и та же проблема может быть решена по-разному ● Например — нужно ускорить работу службы поддержки ● Классификация — отправлять обращение нужному специалисту ● Рекомендательная система — рекомендовать оператору варианты ответа ● Регрессия/классификация — оценивать важность пользователя и срочность его обращения ● Отвечать пользователю статьей из базы знаний — </a:t>
            </a:r>
            <a:r>
              <a:rPr lang="en" dirty="0"/>
              <a:t>NER, </a:t>
            </a:r>
            <a:r>
              <a:rPr lang="ru-RU" dirty="0"/>
              <a:t>информационный поиск, генерация текста, </a:t>
            </a:r>
            <a:r>
              <a:rPr lang="ru-RU" dirty="0" err="1"/>
              <a:t>суммаризация</a:t>
            </a:r>
            <a:r>
              <a:rPr lang="ru-RU" dirty="0"/>
              <a:t> и т. д.</a:t>
            </a:r>
          </a:p>
        </p:txBody>
      </p:sp>
    </p:spTree>
    <p:extLst>
      <p:ext uri="{BB962C8B-B14F-4D97-AF65-F5344CB8AC3E}">
        <p14:creationId xmlns:p14="http://schemas.microsoft.com/office/powerpoint/2010/main" val="3223752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759395-2137-7E43-9583-E4B359F616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E61501E-9261-580F-7A35-2C3D61851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Фун</a:t>
            </a:r>
            <a:r>
              <a:rPr lang="ru-RU" dirty="0" err="1"/>
              <a:t>кция</a:t>
            </a:r>
            <a:r>
              <a:rPr lang="ru-RU" dirty="0"/>
              <a:t> потерь и метрики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4EFCC6E-01C6-B900-3F19-5ED8DDB518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7525" y="1253331"/>
            <a:ext cx="10515600" cy="4351338"/>
          </a:xfrm>
        </p:spPr>
        <p:txBody>
          <a:bodyPr/>
          <a:lstStyle/>
          <a:p>
            <a:r>
              <a:rPr lang="ru-RU" dirty="0"/>
              <a:t>Целевая функция ● </a:t>
            </a:r>
            <a:r>
              <a:rPr lang="en" dirty="0"/>
              <a:t>Loss Function, </a:t>
            </a:r>
            <a:r>
              <a:rPr lang="ru-RU" dirty="0"/>
              <a:t>оптимизируемый функционал ● Как правило, бизнес-метрики не могут быть использованы для оптимизации: – </a:t>
            </a:r>
            <a:r>
              <a:rPr lang="ru-RU" dirty="0" err="1"/>
              <a:t>Недифференцируемые</a:t>
            </a:r>
            <a:r>
              <a:rPr lang="ru-RU" dirty="0"/>
              <a:t> – Зависящие от внешних данных – Вычислительно дорогие</a:t>
            </a:r>
          </a:p>
          <a:p>
            <a:r>
              <a:rPr lang="ru-RU" dirty="0"/>
              <a:t>Иногда мы хотим оптимизировать одновременно несколько показателей (продажи и прибыль) ● Мы можем использовать взвешенную сумму – </a:t>
            </a:r>
            <a:r>
              <a:rPr lang="en" dirty="0"/>
              <a:t>A * loss1 + (1 - A) * loss2 ● </a:t>
            </a:r>
            <a:r>
              <a:rPr lang="ru-RU" dirty="0"/>
              <a:t>Мы можем ограничить какую-то из метрик – Минимизировать </a:t>
            </a:r>
            <a:r>
              <a:rPr lang="en" dirty="0"/>
              <a:t>loss1, </a:t>
            </a:r>
            <a:r>
              <a:rPr lang="ru-RU" dirty="0"/>
              <a:t>удерживая </a:t>
            </a:r>
            <a:r>
              <a:rPr lang="en" dirty="0"/>
              <a:t>loss2 &lt;= threshold</a:t>
            </a:r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323E4F-4896-3813-90B3-2266EE50C9D5}"/>
              </a:ext>
            </a:extLst>
          </p:cNvPr>
          <p:cNvSpPr txBox="1"/>
          <p:nvPr/>
        </p:nvSpPr>
        <p:spPr>
          <a:xfrm>
            <a:off x="316735" y="6338986"/>
            <a:ext cx="609783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/>
              <a:t>https</a:t>
            </a:r>
            <a:r>
              <a:rPr lang="ru-RU" dirty="0"/>
              <a:t>://</a:t>
            </a:r>
            <a:r>
              <a:rPr lang="ru-RU" dirty="0" err="1"/>
              <a:t>kolodezev.ru</a:t>
            </a:r>
            <a:r>
              <a:rPr lang="ru-RU" dirty="0"/>
              <a:t>/</a:t>
            </a:r>
            <a:r>
              <a:rPr lang="ru-RU" dirty="0" err="1"/>
              <a:t>download</a:t>
            </a:r>
            <a:r>
              <a:rPr lang="ru-RU" dirty="0"/>
              <a:t>/mlsysd1ods.pdf</a:t>
            </a:r>
          </a:p>
        </p:txBody>
      </p:sp>
    </p:spTree>
    <p:extLst>
      <p:ext uri="{BB962C8B-B14F-4D97-AF65-F5344CB8AC3E}">
        <p14:creationId xmlns:p14="http://schemas.microsoft.com/office/powerpoint/2010/main" val="29239882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2555A2-3C41-5FDD-9E52-5C5405E38D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E2C6D68-5209-6AF5-0E85-FC4136999A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29784"/>
            <a:ext cx="10515600" cy="1325563"/>
          </a:xfrm>
        </p:spPr>
        <p:txBody>
          <a:bodyPr/>
          <a:lstStyle/>
          <a:p>
            <a:r>
              <a:rPr lang="ru-RU" dirty="0">
                <a:latin typeface="+mn-lt"/>
              </a:rPr>
              <a:t>П</a:t>
            </a:r>
            <a:r>
              <a:rPr lang="en-US" dirty="0" err="1">
                <a:latin typeface="+mn-lt"/>
              </a:rPr>
              <a:t>ол</a:t>
            </a:r>
            <a:r>
              <a:rPr lang="ru-RU" dirty="0">
                <a:latin typeface="+mn-lt"/>
              </a:rPr>
              <a:t>у-контролируемое обучение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6D70112-5022-2959-D8A7-7BD683F79D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6306" y="1436592"/>
            <a:ext cx="8803027" cy="4351338"/>
          </a:xfrm>
        </p:spPr>
        <p:txBody>
          <a:bodyPr>
            <a:normAutofit/>
          </a:bodyPr>
          <a:lstStyle/>
          <a:p>
            <a:r>
              <a:rPr lang="ru-RU" sz="1800" dirty="0">
                <a:latin typeface="+mn-lt"/>
              </a:rPr>
              <a:t>Часть данных имеет разметку, относительно остальных есть гипотеза (например, что они похожи на размеченные данные или что размеченные данные «норма», а среди неразмеченных есть аномалии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D70767-2B27-2FD0-DC2E-7822EE649615}"/>
              </a:ext>
            </a:extLst>
          </p:cNvPr>
          <p:cNvSpPr txBox="1"/>
          <p:nvPr/>
        </p:nvSpPr>
        <p:spPr>
          <a:xfrm>
            <a:off x="6827704" y="6359342"/>
            <a:ext cx="609783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dirty="0">
                <a:latin typeface="+mn-lt"/>
              </a:rPr>
              <a:t>https://www.v7labs.com/blog/semi-supervised-learning-guide</a:t>
            </a:r>
            <a:endParaRPr lang="ru-RU" dirty="0">
              <a:latin typeface="+mn-lt"/>
            </a:endParaRPr>
          </a:p>
        </p:txBody>
      </p:sp>
      <p:pic>
        <p:nvPicPr>
          <p:cNvPr id="3074" name="Picture 2" descr="Unideal Decision Boundary vs. Ideal Decision Boundary">
            <a:extLst>
              <a:ext uri="{FF2B5EF4-FFF2-40B4-BE49-F238E27FC236}">
                <a16:creationId xmlns:a16="http://schemas.microsoft.com/office/drawing/2014/main" id="{31577AD5-3811-AE01-8476-B47E52A25D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3945" y="2326759"/>
            <a:ext cx="6186259" cy="4530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7BD67917-58FF-9593-2CFB-6CA3B903D1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" y="2367724"/>
            <a:ext cx="5863682" cy="4294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Data in Supervised vs Unsupervised Learning">
            <a:extLst>
              <a:ext uri="{FF2B5EF4-FFF2-40B4-BE49-F238E27FC236}">
                <a16:creationId xmlns:a16="http://schemas.microsoft.com/office/drawing/2014/main" id="{1B81FBE8-7151-6C8A-A285-4758E0122A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5172" y="236009"/>
            <a:ext cx="3066087" cy="2507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69129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3e6e8c9f0c_0_0"/>
          <p:cNvSpPr txBox="1"/>
          <p:nvPr/>
        </p:nvSpPr>
        <p:spPr>
          <a:xfrm>
            <a:off x="306481" y="250746"/>
            <a:ext cx="8979614" cy="38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ru-RU" sz="3000" b="0" i="0" u="none" strike="noStrike" cap="none" dirty="0">
                <a:solidFill>
                  <a:srgbClr val="79C0E2"/>
                </a:solidFill>
                <a:latin typeface="+mn-lt"/>
                <a:ea typeface="Roboto Medium"/>
                <a:cs typeface="Roboto Medium"/>
                <a:sym typeface="Roboto Medium"/>
              </a:rPr>
              <a:t>Машинное обучение: задача</a:t>
            </a:r>
          </a:p>
        </p:txBody>
      </p:sp>
      <p:pic>
        <p:nvPicPr>
          <p:cNvPr id="4098" name="Picture 2" descr="Picture background">
            <a:extLst>
              <a:ext uri="{FF2B5EF4-FFF2-40B4-BE49-F238E27FC236}">
                <a16:creationId xmlns:a16="http://schemas.microsoft.com/office/drawing/2014/main" id="{72249363-482B-EB61-CD51-F45441B3DC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21" b="5202"/>
          <a:stretch/>
        </p:blipFill>
        <p:spPr bwMode="auto">
          <a:xfrm>
            <a:off x="564437" y="802123"/>
            <a:ext cx="8387058" cy="5835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572C2B5-B96B-2640-4881-160CE34EC715}"/>
              </a:ext>
            </a:extLst>
          </p:cNvPr>
          <p:cNvSpPr txBox="1"/>
          <p:nvPr/>
        </p:nvSpPr>
        <p:spPr>
          <a:xfrm>
            <a:off x="564437" y="4629651"/>
            <a:ext cx="2188420" cy="14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>
                <a:latin typeface="+mn-lt"/>
              </a:rPr>
              <a:t>Б</a:t>
            </a:r>
            <a:r>
              <a:rPr lang="en-US" sz="1800" dirty="0" err="1">
                <a:latin typeface="+mn-lt"/>
              </a:rPr>
              <a:t>ина</a:t>
            </a:r>
            <a:r>
              <a:rPr lang="ru-RU" sz="1800" dirty="0" err="1">
                <a:latin typeface="+mn-lt"/>
              </a:rPr>
              <a:t>рная</a:t>
            </a:r>
            <a:endParaRPr lang="ru-RU" sz="1800" dirty="0"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 err="1">
                <a:latin typeface="+mn-lt"/>
              </a:rPr>
              <a:t>Многоклассова</a:t>
            </a:r>
            <a:endParaRPr lang="ru-RU" sz="1800" dirty="0"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 err="1">
                <a:latin typeface="+mn-lt"/>
              </a:rPr>
              <a:t>Многометочная</a:t>
            </a:r>
            <a:endParaRPr lang="ru-RU" sz="1800" dirty="0"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>
                <a:latin typeface="+mn-lt"/>
              </a:rPr>
              <a:t>Один ко многим</a:t>
            </a:r>
          </a:p>
          <a:p>
            <a:endParaRPr lang="ru-RU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099274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>
          <a:extLst>
            <a:ext uri="{FF2B5EF4-FFF2-40B4-BE49-F238E27FC236}">
              <a16:creationId xmlns:a16="http://schemas.microsoft.com/office/drawing/2014/main" id="{B712165E-A687-ED8D-C3A3-DC9714BC4C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3e6e8c9f0c_0_0">
            <a:extLst>
              <a:ext uri="{FF2B5EF4-FFF2-40B4-BE49-F238E27FC236}">
                <a16:creationId xmlns:a16="http://schemas.microsoft.com/office/drawing/2014/main" id="{52964EC5-3E12-5FEF-6D8F-8CB6ECB22129}"/>
              </a:ext>
            </a:extLst>
          </p:cNvPr>
          <p:cNvSpPr txBox="1"/>
          <p:nvPr/>
        </p:nvSpPr>
        <p:spPr>
          <a:xfrm>
            <a:off x="306481" y="250746"/>
            <a:ext cx="8979614" cy="38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ru-RU" sz="3000" b="0" i="0" u="none" strike="noStrike" cap="none" dirty="0">
                <a:solidFill>
                  <a:srgbClr val="79C0E2"/>
                </a:solidFill>
                <a:latin typeface="+mn-lt"/>
                <a:ea typeface="Roboto Medium"/>
                <a:cs typeface="Roboto Medium"/>
                <a:sym typeface="Roboto Medium"/>
              </a:rPr>
              <a:t>Машинное обучение: задача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4CEC36D8-732B-AAED-87ED-53EB760549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172" y="156574"/>
            <a:ext cx="5967131" cy="4473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C5491E7-DC19-875A-8687-D3A749263A52}"/>
              </a:ext>
            </a:extLst>
          </p:cNvPr>
          <p:cNvSpPr txBox="1"/>
          <p:nvPr/>
        </p:nvSpPr>
        <p:spPr>
          <a:xfrm>
            <a:off x="584822" y="4724541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>
                <a:latin typeface="+mn-lt"/>
              </a:rPr>
              <a:t>https</a:t>
            </a:r>
            <a:r>
              <a:rPr lang="ru-RU" dirty="0">
                <a:latin typeface="+mn-lt"/>
              </a:rPr>
              <a:t>://</a:t>
            </a:r>
            <a:r>
              <a:rPr lang="ru-RU" dirty="0" err="1">
                <a:latin typeface="+mn-lt"/>
              </a:rPr>
              <a:t>medstatistic.ru</a:t>
            </a:r>
            <a:r>
              <a:rPr lang="ru-RU" dirty="0">
                <a:latin typeface="+mn-lt"/>
              </a:rPr>
              <a:t>/</a:t>
            </a:r>
            <a:r>
              <a:rPr lang="ru-RU" dirty="0" err="1">
                <a:latin typeface="+mn-lt"/>
              </a:rPr>
              <a:t>statistics</a:t>
            </a:r>
            <a:r>
              <a:rPr lang="ru-RU" dirty="0">
                <a:latin typeface="+mn-lt"/>
              </a:rPr>
              <a:t>/statistics3.html</a:t>
            </a:r>
          </a:p>
        </p:txBody>
      </p:sp>
      <p:pic>
        <p:nvPicPr>
          <p:cNvPr id="1026" name="Picture 2" descr="Tabel with data measurement level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8907" y="1665327"/>
            <a:ext cx="5443647" cy="1767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7800223" y="4180458"/>
            <a:ext cx="406233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https://neptune.ai/blog/feature-selection-methods</a:t>
            </a:r>
          </a:p>
        </p:txBody>
      </p:sp>
    </p:spTree>
    <p:extLst>
      <p:ext uri="{BB962C8B-B14F-4D97-AF65-F5344CB8AC3E}">
        <p14:creationId xmlns:p14="http://schemas.microsoft.com/office/powerpoint/2010/main" val="24085974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B57BF66-9555-9768-BDFD-06081B82F6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ы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7A05FD8-AACD-C176-5E9C-F6BC922AF0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1026" name="Picture 2" descr="Recommender systems deals unsupervised learning">
            <a:extLst>
              <a:ext uri="{FF2B5EF4-FFF2-40B4-BE49-F238E27FC236}">
                <a16:creationId xmlns:a16="http://schemas.microsoft.com/office/drawing/2014/main" id="{E39A4A19-3D48-C8C7-0CFC-DF151DEF17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034"/>
          <a:stretch/>
        </p:blipFill>
        <p:spPr bwMode="auto">
          <a:xfrm>
            <a:off x="76200" y="112366"/>
            <a:ext cx="5127171" cy="6633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What is Supervised Learning? | neurospace">
            <a:extLst>
              <a:ext uri="{FF2B5EF4-FFF2-40B4-BE49-F238E27FC236}">
                <a16:creationId xmlns:a16="http://schemas.microsoft.com/office/drawing/2014/main" id="{809F63B0-A9BE-7531-88F9-DC4FE6CA56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2883" y="488069"/>
            <a:ext cx="6593970" cy="3057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Unsupervised Learning: Types, Applications &amp; Advantages - DatabaseTown">
            <a:extLst>
              <a:ext uri="{FF2B5EF4-FFF2-40B4-BE49-F238E27FC236}">
                <a16:creationId xmlns:a16="http://schemas.microsoft.com/office/drawing/2014/main" id="{80BBE27B-A3EE-4C77-0B7B-DC862222C6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8631" y="3545932"/>
            <a:ext cx="4574627" cy="3245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51981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E2846272-5087-5A56-7D49-378944490D9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10966" y="885712"/>
                <a:ext cx="11088307" cy="560945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rm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406400" algn="ctr" rtl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  <a:defRPr sz="24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  <a:lvl2pPr marL="914400" marR="0" lvl="1" indent="-381000" algn="ctr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Arial"/>
                  <a:buNone/>
                  <a:defRPr sz="20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2pPr>
                <a:lvl3pPr marL="1371600" marR="0" lvl="2" indent="-355600" algn="ctr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3pPr>
                <a:lvl4pPr marL="1828800" marR="0" lvl="3" indent="-342900" algn="ctr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Arial"/>
                  <a:buNone/>
                  <a:defRPr sz="16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4pPr>
                <a:lvl5pPr marL="2286000" marR="0" lvl="4" indent="-342900" algn="ctr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Arial"/>
                  <a:buNone/>
                  <a:defRPr sz="16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5pPr>
                <a:lvl6pPr marL="2743200" marR="0" lvl="5" indent="-342900" algn="ctr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Arial"/>
                  <a:buNone/>
                  <a:defRPr sz="16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6pPr>
                <a:lvl7pPr marL="3200400" marR="0" lvl="6" indent="-342900" algn="ctr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Arial"/>
                  <a:buNone/>
                  <a:defRPr sz="16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7pPr>
                <a:lvl8pPr marL="3657600" marR="0" lvl="7" indent="-342900" algn="ctr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Arial"/>
                  <a:buNone/>
                  <a:defRPr sz="16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8pPr>
                <a:lvl9pPr marL="4114800" marR="0" lvl="8" indent="-342900" algn="ctr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Arial"/>
                  <a:buNone/>
                  <a:defRPr sz="16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9pPr>
              </a:lstStyle>
              <a:p>
                <a:pPr marL="342900" indent="-342900" algn="l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>
                    <a:latin typeface="+mn-lt"/>
                    <a:ea typeface="Roboto" panose="02000000000000000000" pitchFamily="2" charset="0"/>
                    <a:cs typeface="Roboto" panose="02000000000000000000" pitchFamily="2" charset="0"/>
                  </a:rPr>
                  <a:t> - </a:t>
                </a:r>
                <a:r>
                  <a:rPr lang="ru-RU" sz="2000" dirty="0">
                    <a:latin typeface="+mn-lt"/>
                    <a:ea typeface="Roboto" panose="02000000000000000000" pitchFamily="2" charset="0"/>
                    <a:cs typeface="Roboto" panose="02000000000000000000" pitchFamily="2" charset="0"/>
                  </a:rPr>
                  <a:t>отсутствует.</a:t>
                </a:r>
              </a:p>
              <a:p>
                <a:pPr marL="0" indent="0" algn="l"/>
                <a:r>
                  <a:rPr lang="ru-RU" sz="2000" b="1" dirty="0">
                    <a:latin typeface="+mn-lt"/>
                    <a:ea typeface="Roboto" panose="02000000000000000000" pitchFamily="2" charset="0"/>
                    <a:cs typeface="Roboto" panose="02000000000000000000" pitchFamily="2" charset="0"/>
                  </a:rPr>
                  <a:t>Кластеризация</a:t>
                </a:r>
                <a:r>
                  <a:rPr lang="ru-RU" sz="2000" dirty="0">
                    <a:latin typeface="+mn-lt"/>
                    <a:ea typeface="Roboto" panose="02000000000000000000" pitchFamily="2" charset="0"/>
                    <a:cs typeface="Roboto" panose="02000000000000000000" pitchFamily="2" charset="0"/>
                  </a:rPr>
                  <a:t> (англ. </a:t>
                </a:r>
                <a:r>
                  <a:rPr lang="ru-RU" sz="2000" i="1" dirty="0" err="1">
                    <a:latin typeface="+mn-lt"/>
                    <a:ea typeface="Roboto" panose="02000000000000000000" pitchFamily="2" charset="0"/>
                    <a:cs typeface="Roboto" panose="02000000000000000000" pitchFamily="2" charset="0"/>
                  </a:rPr>
                  <a:t>cluster</a:t>
                </a:r>
                <a:r>
                  <a:rPr lang="ru-RU" sz="2000" i="1" dirty="0">
                    <a:latin typeface="+mn-lt"/>
                    <a:ea typeface="Roboto" panose="02000000000000000000" pitchFamily="2" charset="0"/>
                    <a:cs typeface="Roboto" panose="02000000000000000000" pitchFamily="2" charset="0"/>
                  </a:rPr>
                  <a:t> </a:t>
                </a:r>
                <a:r>
                  <a:rPr lang="ru-RU" sz="2000" i="1" dirty="0" err="1">
                    <a:latin typeface="+mn-lt"/>
                    <a:ea typeface="Roboto" panose="02000000000000000000" pitchFamily="2" charset="0"/>
                    <a:cs typeface="Roboto" panose="02000000000000000000" pitchFamily="2" charset="0"/>
                  </a:rPr>
                  <a:t>analysis</a:t>
                </a:r>
                <a:r>
                  <a:rPr lang="ru-RU" sz="2000" dirty="0">
                    <a:latin typeface="+mn-lt"/>
                    <a:ea typeface="Roboto" panose="02000000000000000000" pitchFamily="2" charset="0"/>
                    <a:cs typeface="Roboto" panose="02000000000000000000" pitchFamily="2" charset="0"/>
                  </a:rPr>
                  <a:t>) — задача группировки множества объектов на подмножества (</a:t>
                </a:r>
                <a:r>
                  <a:rPr lang="ru-RU" sz="2000" b="1" dirty="0">
                    <a:latin typeface="+mn-lt"/>
                    <a:ea typeface="Roboto" panose="02000000000000000000" pitchFamily="2" charset="0"/>
                    <a:cs typeface="Roboto" panose="02000000000000000000" pitchFamily="2" charset="0"/>
                  </a:rPr>
                  <a:t>кластеры</a:t>
                </a:r>
                <a:r>
                  <a:rPr lang="ru-RU" sz="2000" dirty="0">
                    <a:latin typeface="+mn-lt"/>
                    <a:ea typeface="Roboto" panose="02000000000000000000" pitchFamily="2" charset="0"/>
                    <a:cs typeface="Roboto" panose="02000000000000000000" pitchFamily="2" charset="0"/>
                  </a:rPr>
                  <a:t>) таким образом, чтобы объекты из одного кластера были более похожи друг на друга, чем на объекты из других кластеров по какому-либо критерию.</a:t>
                </a: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endParaRPr lang="ru-RU" sz="2000" dirty="0">
                  <a:latin typeface="+mn-lt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endParaRPr lang="ru-RU" sz="2000" dirty="0">
                  <a:latin typeface="+mn-lt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endParaRPr lang="ru-RU" sz="2000" dirty="0">
                  <a:latin typeface="+mn-lt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endParaRPr lang="ru-RU" sz="2000" dirty="0">
                  <a:latin typeface="+mn-lt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E2846272-5087-5A56-7D49-378944490D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966" y="885712"/>
                <a:ext cx="11088307" cy="5609453"/>
              </a:xfrm>
              <a:prstGeom prst="rect">
                <a:avLst/>
              </a:prstGeom>
              <a:blipFill>
                <a:blip r:embed="rId3"/>
                <a:stretch>
                  <a:fillRect l="-80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7" name="Google Shape;117;g13e6e8c9f0c_0_14"/>
          <p:cNvSpPr txBox="1"/>
          <p:nvPr/>
        </p:nvSpPr>
        <p:spPr>
          <a:xfrm>
            <a:off x="410966" y="362834"/>
            <a:ext cx="8763857" cy="38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ru-RU" sz="3000" b="0" i="0" u="none" strike="noStrike" cap="none" dirty="0">
                <a:solidFill>
                  <a:srgbClr val="79C0E2"/>
                </a:solidFill>
                <a:latin typeface="+mn-lt"/>
                <a:ea typeface="Roboto Medium"/>
                <a:cs typeface="Roboto Medium"/>
                <a:sym typeface="Roboto Medium"/>
              </a:rPr>
              <a:t>Обучение без учителя: кластеризация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FF1F292-E623-BA20-D21D-440DF7DCE0F4}"/>
              </a:ext>
            </a:extLst>
          </p:cNvPr>
          <p:cNvSpPr txBox="1"/>
          <p:nvPr/>
        </p:nvSpPr>
        <p:spPr>
          <a:xfrm>
            <a:off x="3895899" y="6294938"/>
            <a:ext cx="90288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n-lt"/>
              </a:rPr>
              <a:t>https://pro.arcgis.com/ru/pro-app/latest/tool-reference/spatial-statistics/densitybasedclustering.htm</a:t>
            </a:r>
            <a:endParaRPr lang="ru-RU" dirty="0">
              <a:latin typeface="+mn-lt"/>
            </a:endParaRPr>
          </a:p>
        </p:txBody>
      </p:sp>
      <p:pic>
        <p:nvPicPr>
          <p:cNvPr id="4" name="Рисунок 3" descr="Изображение выглядит как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94041450-C0C5-84DD-23D3-B9A784B652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698" y="3070901"/>
            <a:ext cx="6096000" cy="1849821"/>
          </a:xfrm>
          <a:prstGeom prst="rect">
            <a:avLst/>
          </a:prstGeom>
        </p:spPr>
      </p:pic>
      <p:pic>
        <p:nvPicPr>
          <p:cNvPr id="2050" name="Picture 2" descr="Классификация алгоритмов | Персональный блог Артема Кулажского">
            <a:extLst>
              <a:ext uri="{FF2B5EF4-FFF2-40B4-BE49-F238E27FC236}">
                <a16:creationId xmlns:a16="http://schemas.microsoft.com/office/drawing/2014/main" id="{143DD1D0-0AE0-027B-608C-445A99C342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2429" y="2296252"/>
            <a:ext cx="4628590" cy="3399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FC4DEB5-7CA8-F960-06A1-CCF7DE8B58D6}"/>
              </a:ext>
            </a:extLst>
          </p:cNvPr>
          <p:cNvSpPr txBox="1"/>
          <p:nvPr/>
        </p:nvSpPr>
        <p:spPr>
          <a:xfrm>
            <a:off x="7588580" y="5737428"/>
            <a:ext cx="391069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>
                <a:latin typeface="+mn-lt"/>
              </a:rPr>
              <a:t>http</a:t>
            </a:r>
            <a:r>
              <a:rPr lang="ru-RU" dirty="0">
                <a:latin typeface="+mn-lt"/>
              </a:rPr>
              <a:t>://</a:t>
            </a:r>
            <a:r>
              <a:rPr lang="ru-RU" dirty="0" err="1">
                <a:latin typeface="+mn-lt"/>
              </a:rPr>
              <a:t>blogs.it-claim.ru</a:t>
            </a:r>
            <a:r>
              <a:rPr lang="ru-RU" dirty="0">
                <a:latin typeface="+mn-lt"/>
              </a:rPr>
              <a:t>/</a:t>
            </a:r>
            <a:r>
              <a:rPr lang="ru-RU" dirty="0" err="1">
                <a:latin typeface="+mn-lt"/>
              </a:rPr>
              <a:t>akulazhski</a:t>
            </a:r>
            <a:r>
              <a:rPr lang="ru-RU" dirty="0">
                <a:latin typeface="+mn-lt"/>
              </a:rPr>
              <a:t>/</a:t>
            </a:r>
            <a:r>
              <a:rPr lang="ru-RU" dirty="0" err="1">
                <a:latin typeface="+mn-lt"/>
              </a:rPr>
              <a:t>klassifikaciya</a:t>
            </a:r>
            <a:r>
              <a:rPr lang="ru-RU" dirty="0">
                <a:latin typeface="+mn-lt"/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27007798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>
          <a:extLst>
            <a:ext uri="{FF2B5EF4-FFF2-40B4-BE49-F238E27FC236}">
              <a16:creationId xmlns:a16="http://schemas.microsoft.com/office/drawing/2014/main" id="{E20ADD97-2C11-4A48-4E22-FCB35789B3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BABB102A-9A14-65FF-6689-A46B503B281C}"/>
              </a:ext>
            </a:extLst>
          </p:cNvPr>
          <p:cNvSpPr txBox="1">
            <a:spLocks/>
          </p:cNvSpPr>
          <p:nvPr/>
        </p:nvSpPr>
        <p:spPr>
          <a:xfrm>
            <a:off x="410966" y="988880"/>
            <a:ext cx="11370068" cy="56804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ru-RU" b="0" i="0" dirty="0">
                <a:solidFill>
                  <a:srgbClr val="333333"/>
                </a:solidFill>
                <a:effectLst/>
                <a:latin typeface="+mn-lt"/>
              </a:rPr>
              <a:t>оценка качества кластеризации представляет собой более сложную задачу, 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333333"/>
                </a:solidFill>
                <a:effectLst/>
                <a:latin typeface="+mn-lt"/>
              </a:rPr>
              <a:t>вместо точного соответствия истинных меток с предсказанными, для нас более важным является группировка похожих объектов внутри одного кластера;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333333"/>
                </a:solidFill>
                <a:effectLst/>
                <a:latin typeface="+mn-lt"/>
              </a:rPr>
              <a:t>также зачастую нам неизвестны истинные метки, что делает невозможным их прямое сравнение с полученными результатами.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ru-RU" b="0" i="0" dirty="0">
                <a:solidFill>
                  <a:srgbClr val="333333"/>
                </a:solidFill>
                <a:effectLst/>
                <a:latin typeface="+mn-lt"/>
              </a:rPr>
              <a:t>Метрики кластеризации подразделяются на два типа: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333333"/>
                </a:solidFill>
                <a:effectLst/>
                <a:latin typeface="+mn-lt"/>
              </a:rPr>
              <a:t>1) </a:t>
            </a:r>
            <a:r>
              <a:rPr lang="ru-RU" b="1" i="0" dirty="0">
                <a:solidFill>
                  <a:srgbClr val="333333"/>
                </a:solidFill>
                <a:effectLst/>
                <a:latin typeface="+mn-lt"/>
              </a:rPr>
              <a:t>Внешние</a:t>
            </a:r>
            <a:r>
              <a:rPr lang="ru-RU" b="0" i="0" dirty="0">
                <a:solidFill>
                  <a:srgbClr val="333333"/>
                </a:solidFill>
                <a:effectLst/>
                <a:latin typeface="+mn-lt"/>
              </a:rPr>
              <a:t> — </a:t>
            </a:r>
            <a:r>
              <a:rPr lang="ru-RU" b="0" i="0" u="sng" dirty="0">
                <a:solidFill>
                  <a:srgbClr val="333333"/>
                </a:solidFill>
                <a:effectLst/>
                <a:latin typeface="+mn-lt"/>
              </a:rPr>
              <a:t>основаны на использовании заранее известной информации </a:t>
            </a:r>
            <a:r>
              <a:rPr lang="ru-RU" b="0" i="0" dirty="0">
                <a:solidFill>
                  <a:srgbClr val="333333"/>
                </a:solidFill>
                <a:effectLst/>
                <a:latin typeface="+mn-lt"/>
              </a:rPr>
              <a:t>(например, истинных меток), которая не задействовалась в процессе кластеризации. К ним относятся: </a:t>
            </a:r>
            <a:r>
              <a:rPr lang="en" b="0" i="0" dirty="0">
                <a:solidFill>
                  <a:srgbClr val="333333"/>
                </a:solidFill>
                <a:effectLst/>
                <a:latin typeface="+mn-lt"/>
              </a:rPr>
              <a:t>Adjusted Rand Index (ARI), Mutual Information, Homogeneity, Completeness, V-measure, Fowlkes-Mallows score.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" b="0" i="0" dirty="0">
                <a:solidFill>
                  <a:srgbClr val="333333"/>
                </a:solidFill>
                <a:effectLst/>
                <a:latin typeface="+mn-lt"/>
              </a:rPr>
              <a:t>2) </a:t>
            </a:r>
            <a:r>
              <a:rPr lang="ru-RU" b="1" i="0" dirty="0">
                <a:solidFill>
                  <a:srgbClr val="333333"/>
                </a:solidFill>
                <a:effectLst/>
                <a:latin typeface="+mn-lt"/>
              </a:rPr>
              <a:t>Внутренние</a:t>
            </a:r>
            <a:r>
              <a:rPr lang="ru-RU" b="0" i="0" dirty="0">
                <a:solidFill>
                  <a:srgbClr val="333333"/>
                </a:solidFill>
                <a:effectLst/>
                <a:latin typeface="+mn-lt"/>
              </a:rPr>
              <a:t> — используют информацию только из структуры обучающего набора. Среди них можно выделить следующие: </a:t>
            </a:r>
            <a:r>
              <a:rPr lang="en" b="0" i="0" dirty="0">
                <a:solidFill>
                  <a:srgbClr val="333333"/>
                </a:solidFill>
                <a:effectLst/>
                <a:latin typeface="+mn-lt"/>
              </a:rPr>
              <a:t>Silhouette Coefficient, </a:t>
            </a:r>
            <a:r>
              <a:rPr lang="en" b="0" i="0" dirty="0" err="1">
                <a:solidFill>
                  <a:srgbClr val="333333"/>
                </a:solidFill>
                <a:effectLst/>
                <a:latin typeface="+mn-lt"/>
              </a:rPr>
              <a:t>Calinski-Harabasz</a:t>
            </a:r>
            <a:r>
              <a:rPr lang="en" b="0" i="0" dirty="0">
                <a:solidFill>
                  <a:srgbClr val="333333"/>
                </a:solidFill>
                <a:effectLst/>
                <a:latin typeface="+mn-lt"/>
              </a:rPr>
              <a:t> Index, Davies-Bouldin Index. </a:t>
            </a:r>
            <a:r>
              <a:rPr lang="ru-RU" b="0" i="0" dirty="0">
                <a:solidFill>
                  <a:srgbClr val="333333"/>
                </a:solidFill>
                <a:effectLst/>
                <a:latin typeface="+mn-lt"/>
              </a:rPr>
              <a:t>Такой вариант полезен в случае, когда нет информации об истинных метках (что встречается довольно часто).</a:t>
            </a:r>
          </a:p>
          <a:p>
            <a:r>
              <a:rPr lang="ru-RU" sz="1600" dirty="0">
                <a:latin typeface="+mn-lt"/>
              </a:rPr>
              <a:t/>
            </a:r>
            <a:br>
              <a:rPr lang="ru-RU" sz="1600" dirty="0">
                <a:latin typeface="+mn-lt"/>
              </a:rPr>
            </a:br>
            <a:endParaRPr lang="ru-RU" sz="2000" dirty="0">
              <a:latin typeface="+mn-lt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ru-RU" sz="2000" dirty="0">
              <a:latin typeface="+mn-lt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ru-RU" sz="2000" dirty="0">
              <a:latin typeface="+mn-lt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ru-RU" sz="2000" dirty="0">
              <a:latin typeface="+mn-lt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17" name="Google Shape;117;g13e6e8c9f0c_0_14">
            <a:extLst>
              <a:ext uri="{FF2B5EF4-FFF2-40B4-BE49-F238E27FC236}">
                <a16:creationId xmlns:a16="http://schemas.microsoft.com/office/drawing/2014/main" id="{4AC24AF3-D844-B85F-6DEA-7E12CE68E694}"/>
              </a:ext>
            </a:extLst>
          </p:cNvPr>
          <p:cNvSpPr txBox="1"/>
          <p:nvPr/>
        </p:nvSpPr>
        <p:spPr>
          <a:xfrm>
            <a:off x="410966" y="188662"/>
            <a:ext cx="8763857" cy="800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l">
              <a:spcBef>
                <a:spcPts val="2400"/>
              </a:spcBef>
            </a:pPr>
            <a:r>
              <a:rPr lang="ru-RU" sz="3200" b="1" i="0" dirty="0">
                <a:solidFill>
                  <a:srgbClr val="333333"/>
                </a:solidFill>
                <a:effectLst/>
                <a:latin typeface="+mn-lt"/>
              </a:rPr>
              <a:t>Метрики кластеризации</a:t>
            </a:r>
          </a:p>
        </p:txBody>
      </p:sp>
    </p:spTree>
    <p:extLst>
      <p:ext uri="{BB962C8B-B14F-4D97-AF65-F5344CB8AC3E}">
        <p14:creationId xmlns:p14="http://schemas.microsoft.com/office/powerpoint/2010/main" val="10753237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>
          <a:extLst>
            <a:ext uri="{FF2B5EF4-FFF2-40B4-BE49-F238E27FC236}">
              <a16:creationId xmlns:a16="http://schemas.microsoft.com/office/drawing/2014/main" id="{D551310C-6824-1580-220A-39287A988D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5CAA186C-6566-AA09-5DFB-DC8EFCECE7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7404" y="2231690"/>
            <a:ext cx="4838700" cy="2794000"/>
          </a:xfrm>
          <a:prstGeom prst="rect">
            <a:avLst/>
          </a:prstGeom>
        </p:spPr>
      </p:pic>
      <p:sp>
        <p:nvSpPr>
          <p:cNvPr id="3" name="Объект 2">
            <a:extLst>
              <a:ext uri="{FF2B5EF4-FFF2-40B4-BE49-F238E27FC236}">
                <a16:creationId xmlns:a16="http://schemas.microsoft.com/office/drawing/2014/main" id="{3032F27A-E747-5C14-1754-CB68781D53A3}"/>
              </a:ext>
            </a:extLst>
          </p:cNvPr>
          <p:cNvSpPr txBox="1">
            <a:spLocks/>
          </p:cNvSpPr>
          <p:nvPr/>
        </p:nvSpPr>
        <p:spPr>
          <a:xfrm>
            <a:off x="410966" y="660534"/>
            <a:ext cx="11088307" cy="56094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" sz="1600" b="1" i="0" dirty="0">
                <a:solidFill>
                  <a:srgbClr val="333333"/>
                </a:solidFill>
                <a:effectLst/>
                <a:latin typeface="+mn-lt"/>
              </a:rPr>
              <a:t>Rand Index</a:t>
            </a:r>
            <a:r>
              <a:rPr lang="en" sz="1600" b="0" i="0" dirty="0">
                <a:solidFill>
                  <a:srgbClr val="333333"/>
                </a:solidFill>
                <a:effectLst/>
                <a:latin typeface="+mn-lt"/>
              </a:rPr>
              <a:t> </a:t>
            </a:r>
            <a:r>
              <a:rPr lang="ru-RU" sz="1600" b="0" i="0" dirty="0">
                <a:solidFill>
                  <a:srgbClr val="333333"/>
                </a:solidFill>
                <a:effectLst/>
                <a:latin typeface="+mn-lt"/>
              </a:rPr>
              <a:t>измеряет количество пар элементов, отнесённых к одинаковым и разным кластерам относительно общего количества возможных пар в данных, игнорируя перестановки:</a:t>
            </a:r>
            <a:endParaRPr lang="ru-RU" sz="2000" dirty="0">
              <a:latin typeface="+mn-lt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17" name="Google Shape;117;g13e6e8c9f0c_0_14">
            <a:extLst>
              <a:ext uri="{FF2B5EF4-FFF2-40B4-BE49-F238E27FC236}">
                <a16:creationId xmlns:a16="http://schemas.microsoft.com/office/drawing/2014/main" id="{4C6EAD17-D57F-8B3C-34EF-8054E805CC74}"/>
              </a:ext>
            </a:extLst>
          </p:cNvPr>
          <p:cNvSpPr txBox="1"/>
          <p:nvPr/>
        </p:nvSpPr>
        <p:spPr>
          <a:xfrm>
            <a:off x="410966" y="362834"/>
            <a:ext cx="8763857" cy="38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ru-RU" sz="3000" b="0" i="0" u="none" strike="noStrike" cap="none" dirty="0">
                <a:solidFill>
                  <a:srgbClr val="79C0E2"/>
                </a:solidFill>
                <a:latin typeface="+mn-lt"/>
                <a:ea typeface="Roboto Medium"/>
                <a:cs typeface="Roboto Medium"/>
                <a:sym typeface="Roboto Medium"/>
              </a:rPr>
              <a:t>Обучение без учителя: кластеризация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2665CBD-3C1E-E774-CDAE-0BCFE832C9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285" y="2342999"/>
            <a:ext cx="2209800" cy="10054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EF6DB60-76E5-E693-5BBC-E9100B9D95FC}"/>
              </a:ext>
            </a:extLst>
          </p:cNvPr>
          <p:cNvSpPr txBox="1"/>
          <p:nvPr/>
        </p:nvSpPr>
        <p:spPr>
          <a:xfrm>
            <a:off x="1134866" y="1302113"/>
            <a:ext cx="1037677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0" i="0" dirty="0">
                <a:solidFill>
                  <a:srgbClr val="333333"/>
                </a:solidFill>
                <a:effectLst/>
                <a:latin typeface="+mn-lt"/>
              </a:rPr>
              <a:t>Данная метрика хорошо интерпретируема, поскольку её значения расположены в диапазоне [0, 1], где 1 соответствует идеальной кластеризации. С другой стороны, </a:t>
            </a:r>
            <a:r>
              <a:rPr lang="en" b="0" i="0" dirty="0">
                <a:solidFill>
                  <a:srgbClr val="333333"/>
                </a:solidFill>
                <a:effectLst/>
                <a:latin typeface="+mn-lt"/>
              </a:rPr>
              <a:t>Rand Index </a:t>
            </a:r>
            <a:r>
              <a:rPr lang="ru-RU" b="0" i="0" dirty="0">
                <a:solidFill>
                  <a:srgbClr val="333333"/>
                </a:solidFill>
                <a:effectLst/>
                <a:latin typeface="+mn-lt"/>
              </a:rPr>
              <a:t>не гарантирует, что случайные присвоения меток получат значения, близкие к нулю (особенно если количество кластеров имеет тот же порядок значений, что и количество образцов). Это одна из причин почему </a:t>
            </a:r>
            <a:r>
              <a:rPr lang="en" b="0" i="0" dirty="0">
                <a:solidFill>
                  <a:srgbClr val="333333"/>
                </a:solidFill>
                <a:effectLst/>
                <a:latin typeface="+mn-lt"/>
              </a:rPr>
              <a:t>Rand Index </a:t>
            </a:r>
            <a:r>
              <a:rPr lang="ru-RU" b="0" i="0" dirty="0">
                <a:solidFill>
                  <a:srgbClr val="333333"/>
                </a:solidFill>
                <a:effectLst/>
                <a:latin typeface="+mn-lt"/>
              </a:rPr>
              <a:t>зачастую даёт слишком оптимистичную оценку.</a:t>
            </a:r>
            <a:endParaRPr lang="ru-RU" dirty="0">
              <a:latin typeface="+mn-lt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CBCF239-DED9-D7DA-13D8-B51259A181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0966" y="5702166"/>
            <a:ext cx="1447800" cy="495300"/>
          </a:xfrm>
          <a:prstGeom prst="rect">
            <a:avLst/>
          </a:prstGeom>
        </p:spPr>
      </p:pic>
      <p:sp>
        <p:nvSpPr>
          <p:cNvPr id="11" name="Rectangle 5">
            <a:extLst>
              <a:ext uri="{FF2B5EF4-FFF2-40B4-BE49-F238E27FC236}">
                <a16:creationId xmlns:a16="http://schemas.microsoft.com/office/drawing/2014/main" id="{53B0F256-73E0-A90F-5E62-B3879ABABE4B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219401" y="3908894"/>
            <a:ext cx="4579923" cy="138499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+mn-lt"/>
              </a:rPr>
              <a:t>Нормировав данный индекс, можно снизить ожидаемый </a:t>
            </a:r>
            <a:r>
              <a:rPr kumimoji="0" lang="ru-RU" altLang="ru-RU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  </a:t>
            </a: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          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+mn-lt"/>
              </a:rPr>
              <a:t> и таким образом избавиться от негативного эффекта выше. Тогда получим скорректированную оценку, известную как </a:t>
            </a:r>
            <a:r>
              <a:rPr kumimoji="0" lang="ru-RU" altLang="ru-RU" sz="1600" b="1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+mn-lt"/>
              </a:rPr>
              <a:t>Adjusted</a:t>
            </a:r>
            <a:r>
              <a:rPr kumimoji="0" lang="ru-RU" altLang="ru-RU" sz="1600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+mn-lt"/>
              </a:rPr>
              <a:t> Rand Index (ARI)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+mn-lt"/>
              </a:rPr>
              <a:t>:</a:t>
            </a:r>
            <a:endParaRPr kumimoji="0" lang="ru-RU" altLang="ru-RU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43E47EA2-D901-934E-0D60-93D30D69E0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60575" y="3773688"/>
            <a:ext cx="5204854" cy="3005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471525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3647</TotalTime>
  <Words>870</Words>
  <Application>Microsoft Office PowerPoint</Application>
  <PresentationFormat>Широкоэкранный</PresentationFormat>
  <Paragraphs>155</Paragraphs>
  <Slides>24</Slides>
  <Notes>10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24</vt:i4>
      </vt:variant>
    </vt:vector>
  </HeadingPairs>
  <TitlesOfParts>
    <vt:vector size="32" baseType="lpstr">
      <vt:lpstr>Cambria Math</vt:lpstr>
      <vt:lpstr>Arial</vt:lpstr>
      <vt:lpstr>Roboto Medium</vt:lpstr>
      <vt:lpstr>Calibri</vt:lpstr>
      <vt:lpstr>Roboto</vt:lpstr>
      <vt:lpstr>Raleway</vt:lpstr>
      <vt:lpstr>var(--jp-content-font-family)</vt:lpstr>
      <vt:lpstr>Тема Office</vt:lpstr>
      <vt:lpstr>Качество работы моделей машинного обучения. </vt:lpstr>
      <vt:lpstr>Виды обучения</vt:lpstr>
      <vt:lpstr>Полу-контролируемое обучение</vt:lpstr>
      <vt:lpstr>Презентация PowerPoint</vt:lpstr>
      <vt:lpstr>Презентация PowerPoint</vt:lpstr>
      <vt:lpstr>ы</vt:lpstr>
      <vt:lpstr>Презентация PowerPoint</vt:lpstr>
      <vt:lpstr>Презентация PowerPoint</vt:lpstr>
      <vt:lpstr>Презентация PowerPoint</vt:lpstr>
      <vt:lpstr>Оценка качества моделей: выявление аномалий</vt:lpstr>
      <vt:lpstr>Обучение с подкреплением</vt:lpstr>
      <vt:lpstr>Методы машинного обучения: линейная и логистическая регрессия</vt:lpstr>
      <vt:lpstr>Интерпретация модели: линейная и логистическая регрессия</vt:lpstr>
      <vt:lpstr>Интерпретация: наивный байес</vt:lpstr>
      <vt:lpstr>Методы машинного обучения: решающие деревья</vt:lpstr>
      <vt:lpstr>Методы машинного обучения: ансамбли решающих деревьев</vt:lpstr>
      <vt:lpstr>Интерпретация модели: решающие деревья</vt:lpstr>
      <vt:lpstr>Интерпретация модели: ансамбли решающих деревьев</vt:lpstr>
      <vt:lpstr>Методы машинного обучения: нейронные сети</vt:lpstr>
      <vt:lpstr>сверточные нейронные сети</vt:lpstr>
      <vt:lpstr>Перенос обучения</vt:lpstr>
      <vt:lpstr>Где брать готовые модели</vt:lpstr>
      <vt:lpstr>Фишки практики мл</vt:lpstr>
      <vt:lpstr>Функция потерь и метрики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Жизненный цикл проектов искусственного интеллекта</dc:title>
  <dc:creator>User</dc:creator>
  <cp:lastModifiedBy>Ронкин Михаил Владимирович</cp:lastModifiedBy>
  <cp:revision>329</cp:revision>
  <dcterms:created xsi:type="dcterms:W3CDTF">2022-06-09T07:43:07Z</dcterms:created>
  <dcterms:modified xsi:type="dcterms:W3CDTF">2024-12-13T07:33:17Z</dcterms:modified>
</cp:coreProperties>
</file>